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731" r:id="rId2"/>
    <p:sldMasterId id="2147483729" r:id="rId3"/>
    <p:sldMasterId id="2147483726" r:id="rId4"/>
    <p:sldMasterId id="2147483656" r:id="rId5"/>
    <p:sldMasterId id="2147483654" r:id="rId6"/>
    <p:sldMasterId id="2147483652" r:id="rId7"/>
    <p:sldMasterId id="2147483650" r:id="rId8"/>
    <p:sldMasterId id="2147483649" r:id="rId9"/>
    <p:sldMasterId id="2147483846" r:id="rId10"/>
    <p:sldMasterId id="2147483858" r:id="rId11"/>
    <p:sldMasterId id="2147484014" r:id="rId12"/>
  </p:sldMasterIdLst>
  <p:notesMasterIdLst>
    <p:notesMasterId r:id="rId84"/>
  </p:notesMasterIdLst>
  <p:sldIdLst>
    <p:sldId id="335" r:id="rId13"/>
    <p:sldId id="265" r:id="rId14"/>
    <p:sldId id="264" r:id="rId15"/>
    <p:sldId id="302" r:id="rId16"/>
    <p:sldId id="342" r:id="rId17"/>
    <p:sldId id="268" r:id="rId18"/>
    <p:sldId id="303" r:id="rId19"/>
    <p:sldId id="308" r:id="rId20"/>
    <p:sldId id="305" r:id="rId21"/>
    <p:sldId id="304" r:id="rId22"/>
    <p:sldId id="306" r:id="rId23"/>
    <p:sldId id="291" r:id="rId24"/>
    <p:sldId id="301" r:id="rId25"/>
    <p:sldId id="320" r:id="rId26"/>
    <p:sldId id="321" r:id="rId27"/>
    <p:sldId id="322" r:id="rId28"/>
    <p:sldId id="350" r:id="rId29"/>
    <p:sldId id="310" r:id="rId30"/>
    <p:sldId id="319" r:id="rId31"/>
    <p:sldId id="317" r:id="rId32"/>
    <p:sldId id="351" r:id="rId33"/>
    <p:sldId id="311" r:id="rId34"/>
    <p:sldId id="324" r:id="rId35"/>
    <p:sldId id="325" r:id="rId36"/>
    <p:sldId id="347" r:id="rId37"/>
    <p:sldId id="408" r:id="rId38"/>
    <p:sldId id="409" r:id="rId39"/>
    <p:sldId id="411" r:id="rId40"/>
    <p:sldId id="343" r:id="rId41"/>
    <p:sldId id="352" r:id="rId42"/>
    <p:sldId id="356" r:id="rId43"/>
    <p:sldId id="353" r:id="rId44"/>
    <p:sldId id="294" r:id="rId45"/>
    <p:sldId id="344" r:id="rId46"/>
    <p:sldId id="416" r:id="rId47"/>
    <p:sldId id="257" r:id="rId48"/>
    <p:sldId id="295" r:id="rId49"/>
    <p:sldId id="309" r:id="rId50"/>
    <p:sldId id="355" r:id="rId51"/>
    <p:sldId id="357" r:id="rId52"/>
    <p:sldId id="327" r:id="rId53"/>
    <p:sldId id="312" r:id="rId54"/>
    <p:sldId id="313" r:id="rId55"/>
    <p:sldId id="410" r:id="rId56"/>
    <p:sldId id="417" r:id="rId57"/>
    <p:sldId id="260" r:id="rId58"/>
    <p:sldId id="330" r:id="rId59"/>
    <p:sldId id="412" r:id="rId60"/>
    <p:sldId id="413" r:id="rId61"/>
    <p:sldId id="414" r:id="rId62"/>
    <p:sldId id="290" r:id="rId63"/>
    <p:sldId id="334" r:id="rId64"/>
    <p:sldId id="314" r:id="rId65"/>
    <p:sldId id="331" r:id="rId66"/>
    <p:sldId id="332" r:id="rId67"/>
    <p:sldId id="315" r:id="rId68"/>
    <p:sldId id="336" r:id="rId69"/>
    <p:sldId id="348" r:id="rId70"/>
    <p:sldId id="337" r:id="rId71"/>
    <p:sldId id="316" r:id="rId72"/>
    <p:sldId id="349" r:id="rId73"/>
    <p:sldId id="338" r:id="rId74"/>
    <p:sldId id="415" r:id="rId75"/>
    <p:sldId id="339" r:id="rId76"/>
    <p:sldId id="340" r:id="rId77"/>
    <p:sldId id="261" r:id="rId78"/>
    <p:sldId id="258" r:id="rId79"/>
    <p:sldId id="345" r:id="rId80"/>
    <p:sldId id="346" r:id="rId81"/>
    <p:sldId id="407" r:id="rId82"/>
    <p:sldId id="418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171A"/>
    <a:srgbClr val="FFF815"/>
    <a:srgbClr val="573A1C"/>
    <a:srgbClr val="D8C4A1"/>
    <a:srgbClr val="E5F2FB"/>
    <a:srgbClr val="0088E4"/>
    <a:srgbClr val="42486A"/>
    <a:srgbClr val="F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A5ABE1-F14D-9B4D-BB8A-43154AD29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66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AFC985C-09B7-8845-B5B7-D5CF57AA228E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A4D0FB-5EEA-F143-A07B-E520F034EF3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187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FCCC24-0BA3-9D46-8E4D-B0522482C1B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208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F7E5FB-F66B-5B46-AF4F-21E9D59CB3B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228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3D5141-6F73-5642-AF70-422A0EE8441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249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FE4AB68-053A-3745-BD7F-42D3EF355AE3}" type="slidenum">
              <a:rPr lang="en-US" sz="1200"/>
              <a:pPr algn="r"/>
              <a:t>14</a:t>
            </a:fld>
            <a:endParaRPr lang="en-US" sz="1200"/>
          </a:p>
        </p:txBody>
      </p:sp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4DACFCC-A985-3C4C-8FB1-E61104E67F3D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129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B46BC72-568B-4C41-9F3F-F614AB5B0160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131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A7CB8AA-1F95-C046-97EC-6282D046D519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1331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6FDFAFB-FB05-E843-96D3-86298E9ECD19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135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7DB346-B12F-BE42-A771-9D4EAB7B0E0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72E0458-D87F-4D43-8CB6-7EF8B5EB8C19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141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331F45A-94F8-0E4D-88A3-CE4EB5A3A125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B709870-605F-8A43-85C7-341197BB028D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65A01C4-3324-CE40-A0AC-6A2404D5A05C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254E37A-A4C1-054F-A97A-A9306A703B29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2256ED-8315-EC42-BF20-921F6E333EE8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6C3C9C6-27F0-DB42-BB7F-AFD753CD6A34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5304E37-B44D-AB47-AA02-E3071CA40C75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22547E0-D08D-AA40-9A34-9F1CB6A2954B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9014D7-D5E7-EF4F-863D-F1A953802CA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3B580A-E67B-9A44-A2B8-6B5E94670F8E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D22EAB-0E3F-A94C-9949-84E640263E85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7047D0E-A25A-6E49-B297-6BF60FD61108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163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67ECFF-88C2-2F4C-851E-EFE8912F257C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6589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CD430E4-4022-A847-8FF1-AC6E549848BD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4BFE4A-1F78-5447-A931-F7DEA9F5010D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99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53AE13-C5B6-3440-8847-2A187A98F60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092305-A010-9F48-9F7F-7E6B5A2F4FEA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740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133BE60-59F4-0A43-9D62-27C993375806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176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78178" name="Rectangle 3"/>
          <p:cNvSpPr>
            <a:spLocks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1BD690-A9FE-754B-9B1B-9F3CCAE8773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15512A8-76E8-3B45-BAE1-1C376A5370BC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182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9AE4771-DD71-9443-9B7C-0ECE71C98BA2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1714AA2-6688-ED4B-A720-6E4586ECB510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186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34584EA-11B9-8649-AFC8-BC04CCC626C6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188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1E30D6F-34FD-D843-8B60-450E0C7E8B1B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17D49C-9A96-2944-B81B-EF19232A0838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92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8EAF877-B301-6147-8201-43E1952B2C45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1945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58A322-6D5A-3240-B6AA-B8CB4209BF7C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1966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5F4971-C69B-2A47-9135-BC3DD96A72FF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986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761D488-1FDF-B542-ACEF-1C161B309655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10854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solidFill>
                  <a:srgbClr val="0000CC"/>
                </a:solidFill>
                <a:latin typeface="Arial-BoldMT" charset="0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5AAE32-4653-6845-B5F5-76F5BF7F9518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E824610-CCF2-CA4F-B5CF-3D5CD737030B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B3943D3-36F0-1740-9026-A360D8D51809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BC12954-464A-6645-93CA-2E9C18074FEC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AAD81A2-3361-7C47-9DB7-50386195B1AA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6B76120-2F3A-A248-973C-70BE874BD4FE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D958B97-2295-8E4F-81A1-3F0A2AC2A26A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4C92A58-69D5-2046-931A-0FB34AD60F8A}" type="slidenum">
              <a:rPr lang="en-US" sz="1200"/>
              <a:pPr algn="r"/>
              <a:t>59</a:t>
            </a:fld>
            <a:endParaRPr lang="en-US" sz="1200"/>
          </a:p>
        </p:txBody>
      </p:sp>
      <p:sp>
        <p:nvSpPr>
          <p:cNvPr id="21504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2683E73-6A42-AC4B-B5B2-F46FEC0784BC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CCADA3-D597-314A-9EA1-6FF8D04AD5E1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0780A1-45AD-7243-A104-EAF6BCA21E1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1059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D79B4C2-1FB0-7A45-8D05-E88D88833B3C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2211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Brown</a:t>
            </a:r>
            <a:r>
              <a:rPr lang="fr-FR" altLang="ja-JP">
                <a:latin typeface="Calibri" charset="0"/>
              </a:rPr>
              <a:t>'</a:t>
            </a:r>
            <a:r>
              <a:rPr lang="en-US">
                <a:latin typeface="Calibri" charset="0"/>
              </a:rPr>
              <a:t>s views of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free sex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finds a welcome audience in western society that has largely abandoned the marriage institution.  England even has more unmarried living partners than it has married couples.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B6F0F6-1435-104B-B9F5-1BBB4DDF5C27}" type="slidenum">
              <a:rPr lang="en-US" sz="1200"/>
              <a:pPr algn="r"/>
              <a:t>63</a:t>
            </a:fld>
            <a:endParaRPr lang="en-US" sz="1200"/>
          </a:p>
        </p:txBody>
      </p:sp>
      <p:sp>
        <p:nvSpPr>
          <p:cNvPr id="2232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Brown</a:t>
            </a:r>
            <a:r>
              <a:rPr lang="fr-FR" altLang="ja-JP">
                <a:latin typeface="Calibri" charset="0"/>
              </a:rPr>
              <a:t>'</a:t>
            </a:r>
            <a:r>
              <a:rPr lang="en-US">
                <a:latin typeface="Calibri" charset="0"/>
              </a:rPr>
              <a:t>s views of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free sex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finds a welcome audience in western society that has largely abandoned the marriage institution.  England even has more unmarried living partners than it has married couples.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31B5054-013E-234C-AF67-A94C1546459D}" type="slidenum">
              <a:rPr lang="en-US" sz="1200"/>
              <a:pPr algn="r"/>
              <a:t>64</a:t>
            </a:fld>
            <a:endParaRPr lang="en-US" sz="1200"/>
          </a:p>
        </p:txBody>
      </p:sp>
      <p:sp>
        <p:nvSpPr>
          <p:cNvPr id="2252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Brown</a:t>
            </a:r>
            <a:r>
              <a:rPr lang="fr-FR" altLang="ja-JP">
                <a:latin typeface="Calibri" charset="0"/>
              </a:rPr>
              <a:t>'</a:t>
            </a:r>
            <a:r>
              <a:rPr lang="en-US">
                <a:latin typeface="Calibri" charset="0"/>
              </a:rPr>
              <a:t>s views of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free sex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finds a welcome audience in western society that has largely abandoned the marriage institution.  England even has more unmarried living partners than it has married couples.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EDC5A5-C06C-2641-AEE5-E962DAABE207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  <p:sp>
        <p:nvSpPr>
          <p:cNvPr id="2293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37CDD-3AFD-7D41-AE23-45B9B7BCB1BB}" type="slidenum">
              <a:rPr lang="en-US" sz="1200">
                <a:latin typeface="Calibri" charset="0"/>
              </a:rPr>
              <a:pPr algn="r" eaLnBrk="1" hangingPunct="1"/>
              <a:t>66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F41399-FB68-8141-A99C-552FC40E8DFC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3964D52-ABAA-EE4D-AB41-01FDC06C90C9}" type="slidenum">
              <a:rPr lang="en-US" sz="1200"/>
              <a:pPr algn="r"/>
              <a:t>70</a:t>
            </a:fld>
            <a:endParaRPr lang="en-US" sz="1200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DC0E36-6D53-4443-B9D1-8A47A5485EB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12643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2644" name="Text Box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C51B63-FC5D-8241-83DF-1CA1C7AD028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316683-18F3-E74B-893A-197155D5C2D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8B70F-F3A3-0A4F-9B35-ACC47F5FD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615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5A842-9309-0642-BEF2-1C9CD89FE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462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66841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1848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3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5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6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0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2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4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5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6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7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8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9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0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1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43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4490" name="Rectangle 1066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91" name="Rectangle 10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10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C38043-17A7-654D-9727-186C619D7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94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0F766E-E6A6-E44B-B1D5-46922E482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763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032491-9B3A-F449-8808-D78296F33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2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F6D79E-0FD5-1349-AF5E-95F79D9A5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87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31612C-26B0-C943-9681-FD7A372B5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68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E83EC6-8155-7542-B3E6-A24354891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76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921B1C-DB83-5342-945A-82DF8DC5E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503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E51E6CE-5103-AF4E-BC38-68E428658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473D3-4A83-174A-9DAA-29B596110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8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0BDD153-5D01-5D4A-8776-8790F2098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02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F87EEB-1781-E642-BFEF-2A38FE570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403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A22C49-90E0-444A-8577-C0225DFEF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97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69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7DC20B-1AD0-4040-B8A5-FF867AF96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837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F857-277D-1041-B2B0-7A7E89937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96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24CFD-A45C-9043-B861-8EFAE9527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9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5AA24-C0D4-1046-AFDE-13ACFDC35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15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27BF-69DE-E342-85EC-B685ECAB2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91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39F6-72DE-5144-B33C-B855A9C5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366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B225-2283-4042-A6A3-26C8F2D51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51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81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82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A10980-AF8E-A644-BA1B-9FE1FF29EFB9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182B72-029B-AE41-B7EA-B4D1D99E3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927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0E418-A5E6-1248-8FFF-437AC1B11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32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40DAB-426E-0944-A082-4A568E1D5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9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2E6D-D894-4A46-ADEC-83F6CAF47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816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051-A5CC-D14C-B689-3ECA54C68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67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2CF03-3865-114A-A5A8-2F2DDA7B9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65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6073-AEF6-3F45-B530-2CD47F327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49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3AC8-869A-C343-B2D1-E79C6600C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47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87057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75814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616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DEA3A-EC64-8E4C-8FEB-809D88206411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81CD3-5E6E-5C42-B3FE-F62303421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90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2267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42735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2733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47592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18345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60679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85819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63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04073-3539-3149-B1D8-4965C48F817A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6A8AA-AC36-9E47-BDDD-5C83DA38B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2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64E59-8A2A-A74C-8E06-EA232E4932B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3A033-A590-3C45-A279-C4B7C7666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8E8C-CA3B-7844-B3D5-9909AC341098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A7F6-F941-EE4C-8C3D-944765C0C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31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99A68-094B-B249-9AD8-257B1F84F9CA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91529-A126-CF48-BF03-129FD5DDD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F83D-760C-624F-89E3-AE0C5A8B5847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15B18-043D-CC43-A21B-786B5419B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3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20DE-52B4-E149-ACB6-A5005EC47FF4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6E815-2A52-924E-8FC8-E76F1F16F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4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FCAB2-DA3A-664B-8249-198899179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179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CD3AF-D186-0443-B4D1-C83AAEA4EB41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4EAF-9F8C-1B49-BAD6-249DC88C5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5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C919-BA78-7E47-81EC-E6840811DDE0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54E3-C29A-9345-AC9A-26B5C463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2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804A5-4C89-5A4F-9656-DD59A1783F90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9C761-35FA-5540-994E-645B57227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2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2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2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A557C75-65F2-1B47-99CC-CAD65B2B68FA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3E6B4C1-1126-A646-916A-8761197BC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14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B39FE-FD0F-5E47-8F21-E1A120D6AAE1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98818-6236-9045-B594-C5555F61C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14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B61C-30BE-5544-BB13-2C0AFE1B30F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83E56-96CC-8745-8218-D89ACAACD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1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EFCB8-7305-BE40-A640-05B4791ACA9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65D61-0F2F-7A42-A289-A53D07E2A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2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294DF-0C67-E140-AFEE-68D040672856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0D0E7-0693-F245-8F6D-5D5166E3F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4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304A9-CCA1-444D-B246-DF67189A9D64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8A9CE-1730-2846-B248-6386F16F6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98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EE809-D010-8148-93E7-30E47D11898E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12568-35E6-8A41-9457-BDA233342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0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EA37-9E48-A84B-A43E-5CFED3BE3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55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955A8-95BD-924D-9161-55AEF0548FF7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C794A-9F46-CE4A-9C4A-6F6C540E2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34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50EC6-1305-8444-93B6-0BAA7F5319F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93DCE-6003-B74E-97CD-A25C76676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1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F5E85-3F11-E94B-B653-64AE80F819D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ECFA-77F9-9B4B-883C-90559D7A2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5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992-E5ED-0247-8B3F-BF1412B2327B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3507-9EB2-8347-9047-747C96546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69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2A36-97AB-E64B-B0BB-2254F16D3137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7246-856B-A043-B32F-BB4A8A83E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E046-EFD0-904D-AAF4-6DDA289DB1EB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5C49-3156-E045-8249-8EC80CB1A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02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9DDAA-40B8-0A42-A5FE-5D84B6858841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44B9C-A832-D442-A54F-E2865357D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6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1FFE1-DFF8-1049-A097-42548C2EC920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328A6-C417-6E4C-B566-E56A1BCCA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16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5800-73D1-CF43-A2E6-9FE89E4EFC8F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4DD3-6727-664D-96A1-170DFFF8B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39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0D401-8FAB-D148-868E-8CE6CE6DEBFB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0334-FF55-704C-B50F-AF97AD7C8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1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76C3-2648-B94E-94EA-1489C96B9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84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6FB8A-0572-E345-A855-6F3E2D235F34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799F6-5C45-DF4B-9DDB-A1C26F187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6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06C49-DD38-674D-BBDE-D767BB1EFA30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CE94D-8506-3C4B-A7C7-01B548B3E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E1617-49F5-6340-B078-E0DAE901E045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05A57-AAC6-DE4B-9199-E44BF9D4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0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C2881-58FF-8548-9E00-51E1398E8B90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E692E-0C37-634D-A258-B394B3E77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7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9F69-8F7B-1942-A577-DB824381132F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6E242-E30D-674D-B30B-ABF72373C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03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5DFB0-3D22-A64E-BC22-41BCC760F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53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90728-8CF0-AB42-98F2-276B7430C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74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1D976-A33C-834A-8E6F-B47118A24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65667-30F4-D34D-9802-A928F4B12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18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E7E95-C689-974B-B9E7-091B9C0FB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1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32BD3-1F2B-DB4D-85EF-7FE875750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904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2C3E-85A8-474F-A450-07D6B75C3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11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88F55-CFC5-8A4E-B191-EE3A589A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05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94023-006C-7746-A8D7-C29937632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4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C8876-221F-084A-9264-FD47B86C8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61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2D54B-09CB-3C42-8E7B-3D0AEA0DF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23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2DB68-ED60-C94C-90E7-7A48382E1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6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27AA8-8EC1-1948-8613-C90B897D9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41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06D91-4956-824C-97B0-FB28F648A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16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6734D-E5EB-8348-ADBC-0F3A82B10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7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A9D4-6F24-3841-AD51-FCD3F9345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FF0DB-25DF-BD43-8D54-6B6CCB364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003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48EDF-F582-5B44-AC0D-3E95A66B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BF0DF-1B3D-A842-87A1-7026E5CD1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9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CAF6E-1006-B847-AC78-1D897FFCB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10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35DD3-E68C-1541-867A-5C26E49B0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45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2F150-C9F2-E442-A445-DC566FAC8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3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F592C-E92E-8C4B-BAA0-2F5DEFDA5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75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69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D5F2B9-AB03-2345-BEC3-ABDEC12A3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18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0BF2-A997-AC42-AEF6-7B62B5D50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6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439A-77E5-6444-8326-48C836F12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97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D3FE-B3B4-224D-9D07-0F982DA1A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8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C0E8E-D27A-5640-8C3C-0B2F89E40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061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003DB-DBAE-9D4F-8367-F561B0CC9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02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8C0D7-AA52-E446-B089-89E167F9F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06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1CE46-69CB-8D41-9EBB-7713373CE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5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A86AB-07F5-F849-8E12-0995249A8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43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94942-3614-A84B-B499-500C30FFE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105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B902E-EB90-4A42-A4A8-A5A0ADF92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993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5BB91-5CFF-1149-BDA9-523243E0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69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16B0-4D67-D740-A006-11495BE75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8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71BF-11B0-AD42-A78E-1E10E5F68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32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5649-8158-EF49-B8D2-737595A6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6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F6DF6-1AE7-8E48-B586-6EBDE434C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80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EB98-45EE-0749-9F4A-EAFFA758F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9649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169D-7AF2-0D46-BDFA-DF369E918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264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681E-EA8B-DB4A-9F44-C11AABC4C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4553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E424C-3FB1-2946-A992-AF13D9873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651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7355-4CBD-A244-BCA2-DD866348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112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6B077-5BFC-4B4B-82B1-4E13E800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2699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3C98D-99D0-E348-A087-618059FF9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6894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E630-F603-B740-9CF3-0C87A8DD3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8819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014B-BE1F-B64E-9D90-5289FDBA6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8602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48070-1718-8E49-93D0-1DCFAE315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8493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6B2F-6914-C84E-A368-A4902E261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19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3EDB6-D7E2-D947-AEF1-3D151B4E8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6480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851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626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4271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62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1833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26191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98590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16080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52542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26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Golden Orchardcontent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fld id="{15BC0C9E-A336-F54A-81E8-F56A05E81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984807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rgbClr val="984807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984807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984807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3427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28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29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67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1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69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72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74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76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41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42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80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4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82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47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48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86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51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89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3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91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5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56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57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58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59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60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61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62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70700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3464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465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3466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67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68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69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70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BA8727A-AFDE-AC47-B00A-461CDD559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95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8295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5846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7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8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9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0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1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2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3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5854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4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7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7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7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5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6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7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8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9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2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3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4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5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8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9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9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9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9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3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299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6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7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8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9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900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299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299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99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99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00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E124748-7E40-8A43-8CD2-318B95B75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3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42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471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32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471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71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3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33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471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71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1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71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71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875980-F923-AC48-8B28-7C3FC611F4B1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3471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5191415-03CF-2D4E-904F-B4E213332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471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53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40996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997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998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999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0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1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2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3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4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5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6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7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08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3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4101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1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2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3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4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5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6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7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8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09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0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1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2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3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4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4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4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1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1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1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fld id="{44B44491-5653-844A-BD04-95E105A8E7BA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341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1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C79F576D-10FB-FB40-8423-06C9AB076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41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0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fld id="{7181A9BA-5B0A-8B4D-A812-7E04A20A5C44}" type="datetime1">
              <a:rPr lang="en-US"/>
              <a:pPr>
                <a:defRPr/>
              </a:pPr>
              <a:t>12/7/17</a:t>
            </a:fld>
            <a:endParaRPr lang="en-US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B44FEA3-CFC1-0D43-8E4C-632B754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 Black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 Black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 Black" charset="0"/>
              </a:defRPr>
            </a:lvl1pPr>
          </a:lstStyle>
          <a:p>
            <a:pPr>
              <a:defRPr/>
            </a:pPr>
            <a:fld id="{791F966D-423E-B34E-9052-2405B7898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61D3A54-BD70-3B4F-83C0-6EDB72E08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0" charset="2"/>
        <a:buChar char="l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0" charset="2"/>
        <a:buChar char="l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0" charset="2"/>
        <a:buChar char="l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0" charset="2"/>
        <a:buChar char="l"/>
        <a:defRPr sz="2000" b="1" i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99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9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199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5846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47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48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49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50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51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52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53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5854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4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01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01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5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6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7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8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79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2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3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4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85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02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3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203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96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97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98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899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900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4203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203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3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3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4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131E192-98F2-524B-A742-8A88DA229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1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Golden Orchardcontent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charset="0"/>
              </a:defRPr>
            </a:lvl1pPr>
          </a:lstStyle>
          <a:p>
            <a:pPr>
              <a:defRPr/>
            </a:pPr>
            <a:fld id="{AA8FC215-9301-9442-9D4C-8E0F97078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xmlns:p14="http://schemas.microsoft.com/office/powerpoint/2010/main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984807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rgbClr val="984807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984807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984807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 descr="Golden Orchardcontent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 xmlns:p14="http://schemas.microsoft.com/office/powerpoint/2010/main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984807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rgbClr val="984807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984807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984807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836613"/>
            <a:ext cx="91567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chemeClr val="tx1"/>
                </a:solidFill>
                <a:latin typeface="Arial"/>
                <a:cs typeface="Arial"/>
              </a:rPr>
              <a:t>Veils, Tales, &amp; Females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4925" y="836613"/>
            <a:ext cx="77724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rgbClr val="984807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 eaLnBrk="1" hangingPunct="1">
              <a:spcBef>
                <a:spcPts val="300"/>
              </a:spcBef>
              <a:buFontTx/>
              <a:buNone/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Arial"/>
                <a:cs typeface="Arial"/>
              </a:rPr>
              <a:t>1 Corinthians 11:2-16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2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17768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9" name="Rectangle 4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0" name="Rectangle 5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2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3" name="Rectangle 7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Rectangle 8"/>
          <p:cNvSpPr>
            <a:spLocks noGrp="1" noChangeArrowheads="1"/>
          </p:cNvSpPr>
          <p:nvPr>
            <p:ph type="title"/>
          </p:nvPr>
        </p:nvSpPr>
        <p:spPr>
          <a:xfrm>
            <a:off x="2895600" y="201613"/>
            <a:ext cx="60960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i="1">
                <a:latin typeface="Arial" charset="0"/>
              </a:rPr>
              <a:t>Towards the Main Idea…</a:t>
            </a:r>
            <a:endParaRPr lang="en-US">
              <a:latin typeface="Arial" charset="0"/>
            </a:endParaRPr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09900" y="1524000"/>
            <a:ext cx="5867400" cy="3352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400" b="1">
                <a:latin typeface="Arial" charset="0"/>
              </a:rPr>
              <a:t>Men and women are equal but different--so the church must maintain these sexual distinctions.</a:t>
            </a:r>
          </a:p>
        </p:txBody>
      </p:sp>
      <p:sp>
        <p:nvSpPr>
          <p:cNvPr id="93191" name="WordArt 11"/>
          <p:cNvSpPr>
            <a:spLocks noChangeArrowheads="1" noChangeShapeType="1" noTextEdit="1"/>
          </p:cNvSpPr>
          <p:nvPr/>
        </p:nvSpPr>
        <p:spPr bwMode="auto">
          <a:xfrm>
            <a:off x="4495800" y="4876800"/>
            <a:ext cx="3276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But why?</a:t>
            </a: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black">
          <a:xfrm>
            <a:off x="5943600" y="6248400"/>
            <a:ext cx="320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Corinthians 11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981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895600"/>
            <a:ext cx="4084638" cy="3879850"/>
          </a:xfrm>
        </p:spPr>
      </p:pic>
      <p:sp>
        <p:nvSpPr>
          <p:cNvPr id="119811" name="Rectangle 3"/>
          <p:cNvSpPr>
            <a:spLocks noChangeArrowheads="1"/>
          </p:cNvSpPr>
          <p:nvPr/>
        </p:nvSpPr>
        <p:spPr bwMode="black">
          <a:xfrm>
            <a:off x="0" y="0"/>
            <a:ext cx="5029200" cy="685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US" sz="2800" b="1"/>
              <a:t>Why maintain distinctions?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52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4800">
                <a:solidFill>
                  <a:srgbClr val="993717"/>
                </a:solidFill>
                <a:latin typeface="Arial" charset="0"/>
              </a:rPr>
              <a:t>I. Resisting sex distinctions </a:t>
            </a:r>
            <a:r>
              <a:rPr lang="en-US" sz="4800">
                <a:solidFill>
                  <a:srgbClr val="0088E4"/>
                </a:solidFill>
                <a:latin typeface="Arial" charset="0"/>
              </a:rPr>
              <a:t>shames</a:t>
            </a:r>
            <a:r>
              <a:rPr lang="en-US" sz="4800">
                <a:solidFill>
                  <a:srgbClr val="993717"/>
                </a:solidFill>
                <a:latin typeface="Arial" charset="0"/>
              </a:rPr>
              <a:t> our authorities.</a:t>
            </a:r>
            <a:endParaRPr lang="en-US" sz="4800" b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5F2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tx1"/>
                </a:solidFill>
                <a:effectLst/>
                <a:latin typeface="Arial" charset="0"/>
              </a:rPr>
              <a:t>Why maintain distinctions?</a:t>
            </a:r>
          </a:p>
        </p:txBody>
      </p:sp>
      <p:pic>
        <p:nvPicPr>
          <p:cNvPr id="121859" name="Picture 19" descr="solidheadbandcolo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6482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Rectangle 11"/>
          <p:cNvSpPr>
            <a:spLocks noChangeArrowheads="1"/>
          </p:cNvSpPr>
          <p:nvPr/>
        </p:nvSpPr>
        <p:spPr bwMode="black">
          <a:xfrm>
            <a:off x="152400" y="914400"/>
            <a:ext cx="411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747713" indent="-747713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40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	Wrong use of a head covering at the church of Corinth shamed their authorities </a:t>
            </a:r>
            <a:br>
              <a:rPr lang="en-US" sz="40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(3-6).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938713" y="0"/>
            <a:ext cx="3886200" cy="26939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God</a:t>
            </a:r>
            <a:r>
              <a:rPr lang="fr-FR" altLang="ja-JP" dirty="0" smtClean="0">
                <a:latin typeface="Arial" charset="0"/>
              </a:rPr>
              <a:t>'</a:t>
            </a:r>
            <a:r>
              <a:rPr lang="en-US" dirty="0" smtClean="0">
                <a:latin typeface="Arial" charset="0"/>
              </a:rPr>
              <a:t>s </a:t>
            </a:r>
            <a:r>
              <a:rPr lang="en-US" dirty="0">
                <a:latin typeface="Arial" charset="0"/>
              </a:rPr>
              <a:t>Authority Structure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2600" y="3962400"/>
            <a:ext cx="28194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400" b="1">
                <a:latin typeface="Arial" charset="0"/>
              </a:rPr>
              <a:t>Husband</a:t>
            </a:r>
          </a:p>
        </p:txBody>
      </p:sp>
      <p:pic>
        <p:nvPicPr>
          <p:cNvPr id="101381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4652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93" name="Group 17"/>
          <p:cNvGrpSpPr>
            <a:grpSpLocks/>
          </p:cNvGrpSpPr>
          <p:nvPr/>
        </p:nvGrpSpPr>
        <p:grpSpPr bwMode="auto">
          <a:xfrm>
            <a:off x="0" y="5183188"/>
            <a:ext cx="4572000" cy="1674812"/>
            <a:chOff x="0" y="3265"/>
            <a:chExt cx="2880" cy="1055"/>
          </a:xfrm>
        </p:grpSpPr>
        <p:pic>
          <p:nvPicPr>
            <p:cNvPr id="123920" name="Picture 8" descr="SusanDec0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5"/>
              <a:ext cx="925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4" name="Rectangle 12"/>
            <p:cNvSpPr>
              <a:spLocks noChangeArrowheads="1"/>
            </p:cNvSpPr>
            <p:nvPr/>
          </p:nvSpPr>
          <p:spPr bwMode="black">
            <a:xfrm>
              <a:off x="1104" y="3600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Wife</a:t>
              </a:r>
            </a:p>
          </p:txBody>
        </p:sp>
      </p:grpSp>
      <p:grpSp>
        <p:nvGrpSpPr>
          <p:cNvPr id="101392" name="Group 16"/>
          <p:cNvGrpSpPr>
            <a:grpSpLocks/>
          </p:cNvGrpSpPr>
          <p:nvPr/>
        </p:nvGrpSpPr>
        <p:grpSpPr bwMode="auto">
          <a:xfrm>
            <a:off x="0" y="1600200"/>
            <a:ext cx="4572000" cy="1828800"/>
            <a:chOff x="0" y="1008"/>
            <a:chExt cx="2880" cy="1152"/>
          </a:xfrm>
        </p:grpSpPr>
        <p:pic>
          <p:nvPicPr>
            <p:cNvPr id="123918" name="Picture 10" descr="Jesu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93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5" name="Rectangle 13"/>
            <p:cNvSpPr>
              <a:spLocks noChangeArrowheads="1"/>
            </p:cNvSpPr>
            <p:nvPr/>
          </p:nvSpPr>
          <p:spPr bwMode="black">
            <a:xfrm>
              <a:off x="1104" y="1392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Christ</a:t>
              </a:r>
            </a:p>
          </p:txBody>
        </p:sp>
      </p:grp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0" y="0"/>
            <a:ext cx="4572000" cy="1600200"/>
            <a:chOff x="0" y="0"/>
            <a:chExt cx="2880" cy="1008"/>
          </a:xfrm>
        </p:grpSpPr>
        <p:pic>
          <p:nvPicPr>
            <p:cNvPr id="123916" name="Picture 11" descr="Eye of God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6" name="Rectangle 14"/>
            <p:cNvSpPr>
              <a:spLocks noChangeArrowheads="1"/>
            </p:cNvSpPr>
            <p:nvPr/>
          </p:nvSpPr>
          <p:spPr bwMode="black">
            <a:xfrm>
              <a:off x="1104" y="288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God</a:t>
              </a:r>
            </a:p>
          </p:txBody>
        </p:sp>
      </p:grpSp>
      <p:sp>
        <p:nvSpPr>
          <p:cNvPr id="110607" name="AutoShape 15"/>
          <p:cNvSpPr>
            <a:spLocks noChangeArrowheads="1"/>
          </p:cNvSpPr>
          <p:nvPr/>
        </p:nvSpPr>
        <p:spPr bwMode="auto">
          <a:xfrm>
            <a:off x="2781300" y="49149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AutoShape 15"/>
          <p:cNvSpPr>
            <a:spLocks noChangeArrowheads="1"/>
          </p:cNvSpPr>
          <p:nvPr/>
        </p:nvSpPr>
        <p:spPr bwMode="auto">
          <a:xfrm>
            <a:off x="2781300" y="31623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2781300" y="14097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3915" name="Text Box 18"/>
          <p:cNvSpPr txBox="1">
            <a:spLocks noChangeArrowheads="1"/>
          </p:cNvSpPr>
          <p:nvPr/>
        </p:nvSpPr>
        <p:spPr bwMode="auto">
          <a:xfrm>
            <a:off x="4859338" y="2924175"/>
            <a:ext cx="40433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/>
              <a:t>The head of every man is Christ, the head of woman is man, and the head of Christ is God </a:t>
            </a:r>
            <a:br>
              <a:rPr lang="en-US" sz="3200" b="1"/>
            </a:br>
            <a:r>
              <a:rPr lang="en-US" sz="3200" b="1"/>
              <a:t>(1 Cor. 11:3</a:t>
            </a:r>
            <a:r>
              <a:rPr lang="en-US" sz="3200" b="1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3200" b="1">
                <a:latin typeface="Calibri" charset="0"/>
              </a:rPr>
              <a:t>NLT</a:t>
            </a:r>
            <a:r>
              <a:rPr lang="en-US" sz="3200" b="1"/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uild="p"/>
      <p:bldP spid="110607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4" name="Picture 9" descr="head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912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76200"/>
            <a:ext cx="7772400" cy="76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bg1"/>
                </a:solidFill>
                <a:latin typeface="Calibri" charset="0"/>
              </a:rPr>
              <a:t>What does </a:t>
            </a:r>
            <a:r>
              <a:rPr lang="ja-JP" altLang="en-US" sz="4800">
                <a:solidFill>
                  <a:schemeClr val="bg1"/>
                </a:solidFill>
                <a:latin typeface="Calibri" charset="0"/>
              </a:rPr>
              <a:t>“</a:t>
            </a:r>
            <a:r>
              <a:rPr lang="en-US" sz="4800">
                <a:solidFill>
                  <a:schemeClr val="bg1"/>
                </a:solidFill>
                <a:latin typeface="Calibri" charset="0"/>
              </a:rPr>
              <a:t>head</a:t>
            </a:r>
            <a:r>
              <a:rPr lang="ja-JP" altLang="en-US" sz="4800">
                <a:solidFill>
                  <a:schemeClr val="bg1"/>
                </a:solidFill>
                <a:latin typeface="Calibri" charset="0"/>
              </a:rPr>
              <a:t>”</a:t>
            </a:r>
            <a:r>
              <a:rPr lang="en-US" sz="4800">
                <a:solidFill>
                  <a:schemeClr val="bg1"/>
                </a:solidFill>
                <a:latin typeface="Calibri" charset="0"/>
              </a:rPr>
              <a:t> mean?</a:t>
            </a:r>
            <a:endParaRPr lang="en-US" sz="400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12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76200"/>
            <a:ext cx="7772400" cy="76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bg1"/>
                </a:solidFill>
                <a:latin typeface="Calibri" charset="0"/>
              </a:rPr>
              <a:t>What does </a:t>
            </a:r>
            <a:r>
              <a:rPr lang="ja-JP" altLang="en-US" sz="4800">
                <a:solidFill>
                  <a:schemeClr val="bg1"/>
                </a:solidFill>
                <a:latin typeface="Calibri" charset="0"/>
              </a:rPr>
              <a:t>“</a:t>
            </a:r>
            <a:r>
              <a:rPr lang="en-US" sz="4800">
                <a:solidFill>
                  <a:schemeClr val="bg1"/>
                </a:solidFill>
                <a:latin typeface="Calibri" charset="0"/>
              </a:rPr>
              <a:t>head</a:t>
            </a:r>
            <a:r>
              <a:rPr lang="ja-JP" altLang="en-US" sz="4800">
                <a:solidFill>
                  <a:schemeClr val="bg1"/>
                </a:solidFill>
                <a:latin typeface="Calibri" charset="0"/>
              </a:rPr>
              <a:t>”</a:t>
            </a:r>
            <a:r>
              <a:rPr lang="en-US" sz="4800">
                <a:solidFill>
                  <a:schemeClr val="bg1"/>
                </a:solidFill>
                <a:latin typeface="Calibri" charset="0"/>
              </a:rPr>
              <a:t> mean?</a:t>
            </a:r>
            <a:endParaRPr lang="en-US" sz="40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8003" name="Picture 8" descr="hi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9144000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0" y="1700808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4000" b="1" dirty="0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“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source</a:t>
            </a:r>
            <a:r>
              <a:rPr lang="ja-JP" altLang="en-US" sz="4000" b="1" dirty="0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”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?</a:t>
            </a:r>
          </a:p>
        </p:txBody>
      </p:sp>
      <p:pic>
        <p:nvPicPr>
          <p:cNvPr id="128005" name="Picture 6" descr="headofchrist-7233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219551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 txBox="1">
            <a:spLocks/>
          </p:cNvSpPr>
          <p:nvPr/>
        </p:nvSpPr>
        <p:spPr bwMode="auto">
          <a:xfrm>
            <a:off x="5638800" y="1700808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4000" b="1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“</a:t>
            </a:r>
            <a:r>
              <a:rPr lang="en-US" sz="4000" b="1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authority</a:t>
            </a:r>
            <a:r>
              <a:rPr lang="ja-JP" altLang="en-US" sz="4000" b="1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”</a:t>
            </a:r>
            <a:r>
              <a:rPr lang="en-US" sz="4000" b="1" smtClean="0">
                <a:solidFill>
                  <a:schemeClr val="bg1"/>
                </a:solidFill>
                <a:effectLst>
                  <a:glow rad="254000">
                    <a:schemeClr val="tx1"/>
                  </a:glow>
                </a:effectLst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0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05400" y="0"/>
            <a:ext cx="3886200" cy="26939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God</a:t>
            </a:r>
            <a:r>
              <a:rPr lang="fr-FR" altLang="ja-JP" dirty="0" smtClean="0">
                <a:latin typeface="Arial" charset="0"/>
              </a:rPr>
              <a:t>'</a:t>
            </a:r>
            <a:r>
              <a:rPr lang="en-US" dirty="0" smtClean="0">
                <a:latin typeface="Arial" charset="0"/>
              </a:rPr>
              <a:t>s </a:t>
            </a:r>
            <a:r>
              <a:rPr lang="en-US" dirty="0">
                <a:latin typeface="Arial" charset="0"/>
              </a:rPr>
              <a:t>Authority Structure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3962400"/>
            <a:ext cx="28194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400" b="1">
                <a:latin typeface="Arial" charset="0"/>
              </a:rPr>
              <a:t>Husband</a:t>
            </a:r>
          </a:p>
        </p:txBody>
      </p:sp>
      <p:pic>
        <p:nvPicPr>
          <p:cNvPr id="132100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4652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1" name="Group 6"/>
          <p:cNvGrpSpPr>
            <a:grpSpLocks/>
          </p:cNvGrpSpPr>
          <p:nvPr/>
        </p:nvGrpSpPr>
        <p:grpSpPr bwMode="auto">
          <a:xfrm>
            <a:off x="0" y="5183188"/>
            <a:ext cx="4572000" cy="1674812"/>
            <a:chOff x="0" y="3265"/>
            <a:chExt cx="2880" cy="1055"/>
          </a:xfrm>
        </p:grpSpPr>
        <p:pic>
          <p:nvPicPr>
            <p:cNvPr id="132112" name="Picture 8" descr="SusanDec0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5"/>
              <a:ext cx="925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4" name="Rectangle 12"/>
            <p:cNvSpPr>
              <a:spLocks noChangeArrowheads="1"/>
            </p:cNvSpPr>
            <p:nvPr/>
          </p:nvSpPr>
          <p:spPr bwMode="black">
            <a:xfrm>
              <a:off x="1104" y="3600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Wife</a:t>
              </a:r>
            </a:p>
          </p:txBody>
        </p:sp>
      </p:grpSp>
      <p:grpSp>
        <p:nvGrpSpPr>
          <p:cNvPr id="132102" name="Group 9"/>
          <p:cNvGrpSpPr>
            <a:grpSpLocks/>
          </p:cNvGrpSpPr>
          <p:nvPr/>
        </p:nvGrpSpPr>
        <p:grpSpPr bwMode="auto">
          <a:xfrm>
            <a:off x="0" y="1600200"/>
            <a:ext cx="4572000" cy="1828800"/>
            <a:chOff x="0" y="1008"/>
            <a:chExt cx="2880" cy="1152"/>
          </a:xfrm>
        </p:grpSpPr>
        <p:pic>
          <p:nvPicPr>
            <p:cNvPr id="132110" name="Picture 10" descr="Jesu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93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5" name="Rectangle 13"/>
            <p:cNvSpPr>
              <a:spLocks noChangeArrowheads="1"/>
            </p:cNvSpPr>
            <p:nvPr/>
          </p:nvSpPr>
          <p:spPr bwMode="black">
            <a:xfrm>
              <a:off x="1104" y="1392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Christ</a:t>
              </a:r>
            </a:p>
          </p:txBody>
        </p:sp>
      </p:grpSp>
      <p:grpSp>
        <p:nvGrpSpPr>
          <p:cNvPr id="132103" name="Group 12"/>
          <p:cNvGrpSpPr>
            <a:grpSpLocks/>
          </p:cNvGrpSpPr>
          <p:nvPr/>
        </p:nvGrpSpPr>
        <p:grpSpPr bwMode="auto">
          <a:xfrm>
            <a:off x="0" y="0"/>
            <a:ext cx="4572000" cy="1600200"/>
            <a:chOff x="0" y="0"/>
            <a:chExt cx="2880" cy="1008"/>
          </a:xfrm>
        </p:grpSpPr>
        <p:pic>
          <p:nvPicPr>
            <p:cNvPr id="132108" name="Picture 11" descr="Eye of God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6" name="Rectangle 14"/>
            <p:cNvSpPr>
              <a:spLocks noChangeArrowheads="1"/>
            </p:cNvSpPr>
            <p:nvPr/>
          </p:nvSpPr>
          <p:spPr bwMode="black">
            <a:xfrm>
              <a:off x="1104" y="288"/>
              <a:ext cx="17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God</a:t>
              </a:r>
            </a:p>
          </p:txBody>
        </p:sp>
      </p:grpSp>
      <p:sp>
        <p:nvSpPr>
          <p:cNvPr id="132104" name="AutoShape 15"/>
          <p:cNvSpPr>
            <a:spLocks noChangeArrowheads="1"/>
          </p:cNvSpPr>
          <p:nvPr/>
        </p:nvSpPr>
        <p:spPr bwMode="auto">
          <a:xfrm>
            <a:off x="2781300" y="49149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2105" name="AutoShape 15"/>
          <p:cNvSpPr>
            <a:spLocks noChangeArrowheads="1"/>
          </p:cNvSpPr>
          <p:nvPr/>
        </p:nvSpPr>
        <p:spPr bwMode="auto">
          <a:xfrm>
            <a:off x="2781300" y="31623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2106" name="AutoShape 15"/>
          <p:cNvSpPr>
            <a:spLocks noChangeArrowheads="1"/>
          </p:cNvSpPr>
          <p:nvPr/>
        </p:nvSpPr>
        <p:spPr bwMode="auto">
          <a:xfrm>
            <a:off x="2781300" y="1409700"/>
            <a:ext cx="762000" cy="762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2107" name="Text Box 18"/>
          <p:cNvSpPr txBox="1">
            <a:spLocks noChangeArrowheads="1"/>
          </p:cNvSpPr>
          <p:nvPr/>
        </p:nvSpPr>
        <p:spPr bwMode="auto">
          <a:xfrm>
            <a:off x="5318125" y="3095625"/>
            <a:ext cx="336867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/>
              <a:t>The head of every man is Christ, the head of woman is man, and the head of Christ is God </a:t>
            </a:r>
            <a:br>
              <a:rPr lang="en-US" sz="3200"/>
            </a:br>
            <a:r>
              <a:rPr lang="en-US" sz="3200"/>
              <a:t>(1 Cor. 11:3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3200">
                <a:latin typeface="Calibri" charset="0"/>
              </a:rPr>
              <a:t>NLT</a:t>
            </a:r>
            <a:r>
              <a:rPr lang="en-US" sz="3200"/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11:4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134147" name="Rectangle 3"/>
          <p:cNvSpPr txBox="1">
            <a:spLocks/>
          </p:cNvSpPr>
          <p:nvPr/>
        </p:nvSpPr>
        <p:spPr bwMode="auto">
          <a:xfrm>
            <a:off x="2743200" y="1600200"/>
            <a:ext cx="5867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baseline="30000">
                <a:solidFill>
                  <a:schemeClr val="bg1"/>
                </a:solidFill>
              </a:rPr>
              <a:t>4</a:t>
            </a:r>
            <a:r>
              <a:rPr lang="en-US" sz="3600" b="1">
                <a:solidFill>
                  <a:schemeClr val="bg1"/>
                </a:solidFill>
              </a:rPr>
              <a:t>A man dishonors his head if he covers his head while praying or prophesying.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gru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AutoShape 3"/>
          <p:cNvSpPr>
            <a:spLocks noChangeArrowheads="1"/>
          </p:cNvSpPr>
          <p:nvPr/>
        </p:nvSpPr>
        <p:spPr bwMode="auto">
          <a:xfrm rot="10800000">
            <a:off x="-304800" y="1600200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rgbClr val="F0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219140" name="Rectangle 4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Wayne 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</a:rPr>
              <a:t>Grudem</a:t>
            </a:r>
            <a:r>
              <a:rPr lang="fr-FR" altLang="ja-JP" dirty="0" smtClean="0">
                <a:solidFill>
                  <a:schemeClr val="bg1"/>
                </a:solidFill>
                <a:latin typeface="Calibri" charset="0"/>
              </a:rPr>
              <a:t>'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s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alibri" charset="0"/>
              </a:rPr>
            </a:br>
            <a:r>
              <a:rPr lang="en-US" dirty="0">
                <a:solidFill>
                  <a:schemeClr val="bg1"/>
                </a:solidFill>
                <a:latin typeface="Calibri" charset="0"/>
              </a:rPr>
              <a:t>Definition of Prophecy</a:t>
            </a:r>
          </a:p>
        </p:txBody>
      </p:sp>
      <p:sp>
        <p:nvSpPr>
          <p:cNvPr id="13619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3200">
              <a:solidFill>
                <a:srgbClr val="984807"/>
              </a:solidFill>
              <a:latin typeface="Calibri" charset="0"/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96838" y="1989138"/>
            <a:ext cx="4114800" cy="206216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 b="1" dirty="0"/>
              <a:t>“</a:t>
            </a:r>
            <a:r>
              <a:rPr lang="en-US" sz="3200" b="1" dirty="0"/>
              <a:t>telling something that God has spontaneously brought to mind</a:t>
            </a:r>
            <a:r>
              <a:rPr lang="ja-JP" altLang="en-US" sz="3200" b="1" dirty="0"/>
              <a:t>”</a:t>
            </a:r>
            <a:endParaRPr lang="en-US" sz="3200" b="1" dirty="0"/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990600" y="5835650"/>
            <a:ext cx="7543800" cy="9461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800">
                <a:solidFill>
                  <a:schemeClr val="bg1"/>
                </a:solidFill>
              </a:rPr>
              <a:t>“</a:t>
            </a:r>
            <a:r>
              <a:rPr lang="en-US" sz="2800">
                <a:solidFill>
                  <a:schemeClr val="bg1"/>
                </a:solidFill>
              </a:rPr>
              <a:t>Why Christians Can Still Prophesy</a:t>
            </a:r>
            <a:r>
              <a:rPr lang="ja-JP" altLang="en-US" sz="2800">
                <a:solidFill>
                  <a:schemeClr val="bg1"/>
                </a:solidFill>
              </a:rPr>
              <a:t>”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i="1">
                <a:solidFill>
                  <a:schemeClr val="bg1"/>
                </a:solidFill>
              </a:rPr>
              <a:t>Christianity Today</a:t>
            </a:r>
            <a:r>
              <a:rPr lang="en-US" sz="2800">
                <a:solidFill>
                  <a:schemeClr val="bg1"/>
                </a:solidFill>
              </a:rPr>
              <a:t> (16 Sept 1988), 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7" descr="england-map-caraci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01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Grp="1"/>
          </p:cNvSpPr>
          <p:nvPr>
            <p:ph type="ctrTitle"/>
          </p:nvPr>
        </p:nvSpPr>
        <p:spPr>
          <a:xfrm>
            <a:off x="755650" y="836613"/>
            <a:ext cx="2928938" cy="1538287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tx1"/>
                </a:solidFill>
                <a:latin typeface="Calibri" charset="0"/>
              </a:rPr>
              <a:t>England, 1998</a:t>
            </a:r>
            <a:endParaRPr lang="en-US" sz="5400" b="1">
              <a:latin typeface="Calibri" charset="0"/>
            </a:endParaRPr>
          </a:p>
        </p:txBody>
      </p:sp>
      <p:pic>
        <p:nvPicPr>
          <p:cNvPr id="10138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75" y="2925763"/>
            <a:ext cx="6300788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 descr="England-map oran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152400"/>
            <a:ext cx="46847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571500" y="1554163"/>
            <a:ext cx="8001000" cy="3970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ja-JP" altLang="en-US" sz="3600" b="1" i="1" dirty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3600" b="1" i="1" dirty="0">
                <a:solidFill>
                  <a:schemeClr val="bg1"/>
                </a:solidFill>
                <a:latin typeface="Arial"/>
                <a:cs typeface="Arial"/>
              </a:rPr>
              <a:t>knowing this first of all, that </a:t>
            </a:r>
            <a:r>
              <a:rPr lang="en-US" sz="3600" b="1" i="1" dirty="0">
                <a:solidFill>
                  <a:srgbClr val="FFFF00"/>
                </a:solidFill>
                <a:latin typeface="Arial"/>
                <a:cs typeface="Arial"/>
              </a:rPr>
              <a:t>no prophecy of Scripture comes from someone</a:t>
            </a:r>
            <a:r>
              <a:rPr lang="fr-FR" sz="3600" b="1" i="1" dirty="0">
                <a:solidFill>
                  <a:srgbClr val="FFFF00"/>
                </a:solidFill>
                <a:latin typeface="Arial"/>
                <a:cs typeface="Arial"/>
              </a:rPr>
              <a:t>'</a:t>
            </a:r>
            <a:r>
              <a:rPr lang="en-US" sz="3600" b="1" i="1" dirty="0">
                <a:solidFill>
                  <a:srgbClr val="FFFF00"/>
                </a:solidFill>
                <a:latin typeface="Arial"/>
                <a:cs typeface="Arial"/>
              </a:rPr>
              <a:t>s own interpretation</a:t>
            </a:r>
            <a:r>
              <a:rPr lang="en-US" sz="3600" b="1" i="1" dirty="0">
                <a:solidFill>
                  <a:schemeClr val="bg1"/>
                </a:solidFill>
                <a:latin typeface="Arial"/>
                <a:cs typeface="Arial"/>
              </a:rPr>
              <a:t>.  For no prophecy was ever produced by the will of man, but men spoke from God as they were carried along by the Holy Spirit</a:t>
            </a:r>
            <a:r>
              <a:rPr lang="ja-JP" altLang="en-US" sz="3600" b="1" i="1" dirty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endParaRPr lang="en-US" sz="36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419600" y="5943600"/>
            <a:ext cx="4572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2 Peter 1:20-21 (ESV)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What is Prophecy?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11:4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140291" name="Rectangle 3"/>
          <p:cNvSpPr txBox="1">
            <a:spLocks/>
          </p:cNvSpPr>
          <p:nvPr/>
        </p:nvSpPr>
        <p:spPr bwMode="auto">
          <a:xfrm>
            <a:off x="2743200" y="1600200"/>
            <a:ext cx="5867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baseline="30000">
                <a:solidFill>
                  <a:schemeClr val="bg1"/>
                </a:solidFill>
              </a:rPr>
              <a:t>4</a:t>
            </a:r>
            <a:r>
              <a:rPr lang="en-US" sz="3600" b="1">
                <a:solidFill>
                  <a:schemeClr val="bg1"/>
                </a:solidFill>
              </a:rPr>
              <a:t>A man dishonors his head if he covers his head while praying or prophesying.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11:5-6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1331640" y="1447800"/>
            <a:ext cx="7659960" cy="5029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0000"/>
                    </a:schemeClr>
                  </a:glow>
                </a:effectLst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0000"/>
                    </a:schemeClr>
                  </a:glow>
                </a:effectLst>
              </a:rPr>
              <a:t>But a woman dishonors her head if she prays or prophesies without a covering on her head, for this is the same as shaving her head. 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0000"/>
                    </a:schemeClr>
                  </a:glow>
                </a:effectLst>
              </a:rPr>
              <a:t>6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0000"/>
                    </a:schemeClr>
                  </a:glow>
                </a:effectLst>
              </a:rPr>
              <a:t>Yes, if she refuses to wear a head covering, she should cut off all her hair! But since it is shameful for a woman to have her hair cut or her head shaved, she should wear a covering.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86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Flowing Hair</a:t>
            </a:r>
            <a:endParaRPr lang="en-US">
              <a:latin typeface="Calibri" charset="0"/>
            </a:endParaRPr>
          </a:p>
        </p:txBody>
      </p:sp>
      <p:pic>
        <p:nvPicPr>
          <p:cNvPr id="144387" name="Picture 4" descr="Woman with Flowing 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1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Bald Mona Lisa</a:t>
            </a:r>
            <a:endParaRPr lang="en-US">
              <a:latin typeface="Calibri" charset="0"/>
            </a:endParaRPr>
          </a:p>
        </p:txBody>
      </p:sp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5" name="Picture 7" descr="baldmona_lis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25" y="76200"/>
            <a:ext cx="62976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Bald Hair</a:t>
            </a:r>
            <a:endParaRPr lang="en-US">
              <a:latin typeface="Calibri" charset="0"/>
            </a:endParaRPr>
          </a:p>
        </p:txBody>
      </p:sp>
      <p:pic>
        <p:nvPicPr>
          <p:cNvPr id="148483" name="Picture 5" descr="baldw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29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0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620713"/>
            <a:ext cx="9139238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Should women worship with the veil?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578" name="Rectangle 3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9144000" cy="62071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Veils at a wedding are beautiful…</a:t>
            </a:r>
            <a:endParaRPr lang="en-US">
              <a:latin typeface="Calibri" charset="0"/>
            </a:endParaRPr>
          </a:p>
        </p:txBody>
      </p:sp>
      <p:pic>
        <p:nvPicPr>
          <p:cNvPr id="152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765175"/>
            <a:ext cx="91122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26" name="Rectangle 3"/>
          <p:cNvSpPr>
            <a:spLocks noGrp="1"/>
          </p:cNvSpPr>
          <p:nvPr>
            <p:ph type="ctrTitle" idx="4294967295"/>
          </p:nvPr>
        </p:nvSpPr>
        <p:spPr>
          <a:xfrm>
            <a:off x="107950" y="115888"/>
            <a:ext cx="8969375" cy="1728787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  <a:latin typeface="Calibri" charset="0"/>
              </a:rPr>
              <a:t>In most societies today, head coverings send the wrong signal––that we are out of touch with societal convention</a:t>
            </a:r>
            <a:endParaRPr lang="en-US" sz="4000" b="1">
              <a:latin typeface="Calibri" charset="0"/>
            </a:endParaRPr>
          </a:p>
        </p:txBody>
      </p:sp>
      <p:pic>
        <p:nvPicPr>
          <p:cNvPr id="154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060575"/>
            <a:ext cx="9201151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74" name="Rectangle 3"/>
          <p:cNvSpPr>
            <a:spLocks noGrp="1"/>
          </p:cNvSpPr>
          <p:nvPr>
            <p:ph type="ctrTitle" idx="4294967295"/>
          </p:nvPr>
        </p:nvSpPr>
        <p:spPr>
          <a:xfrm>
            <a:off x="287338" y="260350"/>
            <a:ext cx="8748712" cy="1368425"/>
          </a:xfrm>
        </p:spPr>
        <p:txBody>
          <a:bodyPr/>
          <a:lstStyle/>
          <a:p>
            <a:pPr marL="892175" indent="-892175" algn="l" eaLnBrk="1" hangingPunct="1"/>
            <a:r>
              <a:rPr lang="en-US" b="1">
                <a:solidFill>
                  <a:schemeClr val="bg1"/>
                </a:solidFill>
                <a:latin typeface="Arial" charset="0"/>
              </a:rPr>
              <a:t>B.		Today we must honor our authorities during worship.</a:t>
            </a:r>
            <a:endParaRPr lang="en-US" b="1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156675" name="Picture 4" descr="03footwash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193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3" name="Rectangle 3"/>
          <p:cNvSpPr>
            <a:spLocks/>
          </p:cNvSpPr>
          <p:nvPr/>
        </p:nvSpPr>
        <p:spPr bwMode="auto">
          <a:xfrm>
            <a:off x="0" y="2971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Men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26" name="Rectangle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8722" name="Picture 4" descr="MichaelJackso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Rectangle 3"/>
          <p:cNvSpPr>
            <a:spLocks noGrp="1"/>
          </p:cNvSpPr>
          <p:nvPr>
            <p:ph type="ctrTitle" idx="4294967295"/>
          </p:nvPr>
        </p:nvSpPr>
        <p:spPr>
          <a:xfrm>
            <a:off x="0" y="5791200"/>
            <a:ext cx="4343400" cy="1066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Michael Jackson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770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18" name="Rectangle 3"/>
          <p:cNvSpPr>
            <a:spLocks noGrp="1"/>
          </p:cNvSpPr>
          <p:nvPr>
            <p:ph type="ctrTitle" idx="4294967295"/>
          </p:nvPr>
        </p:nvSpPr>
        <p:spPr>
          <a:xfrm>
            <a:off x="179388" y="457200"/>
            <a:ext cx="8856662" cy="1143000"/>
          </a:xfrm>
        </p:spPr>
        <p:txBody>
          <a:bodyPr/>
          <a:lstStyle/>
          <a:p>
            <a:pPr marL="892175" indent="-892175" algn="l" eaLnBrk="1" hangingPunct="1"/>
            <a:r>
              <a:rPr lang="en-US" b="1">
                <a:solidFill>
                  <a:schemeClr val="bg1"/>
                </a:solidFill>
                <a:latin typeface="Arial" charset="0"/>
              </a:rPr>
              <a:t>B.  Today we must honor our authorities during worship.</a:t>
            </a:r>
          </a:p>
        </p:txBody>
      </p:sp>
      <p:pic>
        <p:nvPicPr>
          <p:cNvPr id="162819" name="Picture 4" descr="03footwash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193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Rectangle 3"/>
          <p:cNvSpPr>
            <a:spLocks/>
          </p:cNvSpPr>
          <p:nvPr/>
        </p:nvSpPr>
        <p:spPr bwMode="auto">
          <a:xfrm>
            <a:off x="0" y="2971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Men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334854" name="Rectangle 3"/>
          <p:cNvSpPr>
            <a:spLocks/>
          </p:cNvSpPr>
          <p:nvPr/>
        </p:nvSpPr>
        <p:spPr bwMode="auto">
          <a:xfrm>
            <a:off x="6553200" y="2971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Women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4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203"/>
                  </a:outerShdw>
                </a:effectLst>
                <a:latin typeface="Geneva" charset="0"/>
              </a:rPr>
              <a:t>1 Timothy 2:11-15</a:t>
            </a:r>
          </a:p>
        </p:txBody>
      </p:sp>
      <p:pic>
        <p:nvPicPr>
          <p:cNvPr id="164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ChangeArrowheads="1"/>
          </p:cNvSpPr>
          <p:nvPr/>
        </p:nvSpPr>
        <p:spPr bwMode="black">
          <a:xfrm>
            <a:off x="-228600" y="3200400"/>
            <a:ext cx="6858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342900" indent="-1588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1" baseline="30000">
                <a:latin typeface="Geneva" charset="0"/>
              </a:rPr>
              <a:t>13</a:t>
            </a:r>
            <a:r>
              <a:rPr lang="en-US" sz="2800" b="1">
                <a:latin typeface="Geneva" charset="0"/>
              </a:rPr>
              <a:t>For Adam was formed first, then Eve.  </a:t>
            </a:r>
            <a:r>
              <a:rPr lang="en-US" sz="2800" b="1" baseline="30000">
                <a:latin typeface="Geneva" charset="0"/>
              </a:rPr>
              <a:t>14</a:t>
            </a:r>
            <a:r>
              <a:rPr lang="en-US" sz="2800" b="1">
                <a:latin typeface="Geneva" charset="0"/>
              </a:rPr>
              <a:t>And Adam was not the one deceived; it was the woman who was deceived and became a sinner.  </a:t>
            </a:r>
            <a:r>
              <a:rPr lang="en-US" sz="2800" b="1" baseline="30000">
                <a:latin typeface="Geneva" charset="0"/>
              </a:rPr>
              <a:t>15</a:t>
            </a:r>
            <a:r>
              <a:rPr lang="en-US" sz="2800" b="1">
                <a:latin typeface="Geneva" charset="0"/>
              </a:rPr>
              <a:t>But women {Gr. she} will be saved {or restored} through childbearing-- if they continue in faith, love and holiness with propriety.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228600" y="1565275"/>
            <a:ext cx="9601200" cy="1939925"/>
          </a:xfrm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indent="-1588" eaLnBrk="1" hangingPunct="1">
              <a:buFont typeface="Wingdings" charset="0"/>
              <a:buNone/>
              <a:defRPr/>
            </a:pPr>
            <a:r>
              <a:rPr lang="en-US" sz="2800" b="1" baseline="30000">
                <a:latin typeface="Geneva" charset="0"/>
              </a:rPr>
              <a:t>11</a:t>
            </a:r>
            <a:r>
              <a:rPr lang="en-US" sz="2800" b="1">
                <a:latin typeface="Geneva" charset="0"/>
              </a:rPr>
              <a:t>A woman should learn in quietness and full submission.  </a:t>
            </a:r>
            <a:r>
              <a:rPr lang="en-US" sz="2800" b="1" baseline="30000">
                <a:latin typeface="Geneva" charset="0"/>
              </a:rPr>
              <a:t>12</a:t>
            </a:r>
            <a:r>
              <a:rPr lang="en-US" sz="2800" b="1">
                <a:latin typeface="Geneva" charset="0"/>
              </a:rPr>
              <a:t>I do not permit a woman to teach or to have authority over a man; she must be silent.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914" name="Rectangle 3"/>
          <p:cNvSpPr>
            <a:spLocks noGrp="1"/>
          </p:cNvSpPr>
          <p:nvPr>
            <p:ph type="ctrTitle" idx="4294967295"/>
          </p:nvPr>
        </p:nvSpPr>
        <p:spPr>
          <a:xfrm>
            <a:off x="323850" y="457200"/>
            <a:ext cx="8820150" cy="1143000"/>
          </a:xfrm>
        </p:spPr>
        <p:txBody>
          <a:bodyPr/>
          <a:lstStyle/>
          <a:p>
            <a:pPr marL="892175" indent="-892175" algn="l" eaLnBrk="1" hangingPunct="1"/>
            <a:r>
              <a:rPr lang="en-US" b="1">
                <a:solidFill>
                  <a:schemeClr val="bg1"/>
                </a:solidFill>
                <a:latin typeface="Arial" charset="0"/>
              </a:rPr>
              <a:t>B.  Today we must honor our authorities during worship.</a:t>
            </a:r>
          </a:p>
        </p:txBody>
      </p:sp>
      <p:pic>
        <p:nvPicPr>
          <p:cNvPr id="166915" name="Picture 4" descr="03footwash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0193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Rectangle 3"/>
          <p:cNvSpPr>
            <a:spLocks/>
          </p:cNvSpPr>
          <p:nvPr/>
        </p:nvSpPr>
        <p:spPr bwMode="auto">
          <a:xfrm>
            <a:off x="0" y="2971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Men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66917" name="Rectangle 3"/>
          <p:cNvSpPr>
            <a:spLocks/>
          </p:cNvSpPr>
          <p:nvPr/>
        </p:nvSpPr>
        <p:spPr bwMode="auto">
          <a:xfrm>
            <a:off x="6553200" y="2971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Women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285703" name="Rectangle 3"/>
          <p:cNvSpPr>
            <a:spLocks/>
          </p:cNvSpPr>
          <p:nvPr/>
        </p:nvSpPr>
        <p:spPr bwMode="auto">
          <a:xfrm>
            <a:off x="3048000" y="51816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All</a:t>
            </a:r>
            <a:endParaRPr lang="en-US" sz="4400" b="1">
              <a:solidFill>
                <a:schemeClr val="bg1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6896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895600"/>
            <a:ext cx="4084638" cy="3879850"/>
          </a:xfrm>
        </p:spPr>
      </p:pic>
      <p:sp>
        <p:nvSpPr>
          <p:cNvPr id="168963" name="Rectangle 3"/>
          <p:cNvSpPr>
            <a:spLocks noChangeArrowheads="1"/>
          </p:cNvSpPr>
          <p:nvPr/>
        </p:nvSpPr>
        <p:spPr bwMode="black">
          <a:xfrm>
            <a:off x="0" y="0"/>
            <a:ext cx="5029200" cy="685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US" sz="2800" b="1">
                <a:solidFill>
                  <a:srgbClr val="FFFFFF"/>
                </a:solidFill>
              </a:rPr>
              <a:t>Why maintain distinctions?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524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4800">
                <a:solidFill>
                  <a:srgbClr val="993717"/>
                </a:solidFill>
                <a:latin typeface="Arial" charset="0"/>
              </a:rPr>
              <a:t>I. Resisting sex distinctions </a:t>
            </a:r>
            <a:r>
              <a:rPr lang="en-US" sz="4800">
                <a:solidFill>
                  <a:srgbClr val="0088E4"/>
                </a:solidFill>
                <a:latin typeface="Arial" charset="0"/>
              </a:rPr>
              <a:t>shames</a:t>
            </a:r>
            <a:r>
              <a:rPr lang="en-US" sz="4800">
                <a:solidFill>
                  <a:srgbClr val="993717"/>
                </a:solidFill>
                <a:latin typeface="Arial" charset="0"/>
              </a:rPr>
              <a:t> our authorities.</a:t>
            </a:r>
            <a:endParaRPr lang="en-US" sz="4800" b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tangle 2"/>
          <p:cNvSpPr>
            <a:spLocks noGrp="1"/>
          </p:cNvSpPr>
          <p:nvPr>
            <p:ph type="title" idx="4294967295"/>
          </p:nvPr>
        </p:nvSpPr>
        <p:spPr>
          <a:xfrm>
            <a:off x="0" y="2997200"/>
            <a:ext cx="9144000" cy="13684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Calibri" charset="0"/>
              </a:rPr>
              <a:t>II.  A wife should let her husband lead due to the </a:t>
            </a:r>
            <a:r>
              <a:rPr lang="en-US" b="1">
                <a:solidFill>
                  <a:srgbClr val="0000FF"/>
                </a:solidFill>
                <a:latin typeface="Calibri" charset="0"/>
              </a:rPr>
              <a:t>creation</a:t>
            </a:r>
            <a:r>
              <a:rPr lang="en-US" b="1">
                <a:solidFill>
                  <a:schemeClr val="tx1"/>
                </a:solidFill>
                <a:latin typeface="Calibri" charset="0"/>
              </a:rPr>
              <a:t> order</a:t>
            </a:r>
            <a:endParaRPr lang="en-US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black">
          <a:xfrm>
            <a:off x="0" y="0"/>
            <a:ext cx="50292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US" sz="3200" b="1">
                <a:solidFill>
                  <a:schemeClr val="bg1"/>
                </a:solidFill>
                <a:latin typeface="Calibri" charset="0"/>
              </a:rPr>
              <a:t>Why maintain distinctions?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Rectangle 3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1368425"/>
          </a:xfrm>
          <a:solidFill>
            <a:schemeClr val="tx1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A. A </a:t>
            </a:r>
            <a:r>
              <a:rPr lang="en-US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wife</a:t>
            </a:r>
            <a:r>
              <a:rPr lang="fr-FR" altLang="ja-JP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'</a:t>
            </a:r>
            <a:r>
              <a:rPr lang="en-US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 </a:t>
            </a:r>
            <a:r>
              <a:rPr lang="en-US" sz="3200" dirty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head covering at Corinth showed the </a:t>
            </a:r>
            <a:r>
              <a:rPr lang="en-US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husband</a:t>
            </a:r>
            <a:r>
              <a:rPr lang="fr-FR" altLang="ja-JP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'</a:t>
            </a:r>
            <a:r>
              <a:rPr lang="en-US" sz="3200" dirty="0" smtClean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 </a:t>
            </a:r>
            <a:r>
              <a:rPr lang="en-US" sz="3200" dirty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leadership since creation</a:t>
            </a:r>
            <a:r>
              <a:rPr lang="en-US" sz="3200" dirty="0">
                <a:solidFill>
                  <a:srgbClr val="573A1C"/>
                </a:solidFill>
                <a:effectLst/>
                <a:latin typeface="Times" charset="0"/>
              </a:rPr>
              <a:t> </a:t>
            </a:r>
            <a:r>
              <a:rPr lang="en-US" sz="3200" dirty="0">
                <a:solidFill>
                  <a:srgbClr val="573A1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(7-12)</a:t>
            </a:r>
            <a:endParaRPr lang="en-US" sz="3200" b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11:7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175107" name="Rectangle 3"/>
          <p:cNvSpPr txBox="1">
            <a:spLocks/>
          </p:cNvSpPr>
          <p:nvPr/>
        </p:nvSpPr>
        <p:spPr bwMode="auto">
          <a:xfrm>
            <a:off x="2987675" y="1600200"/>
            <a:ext cx="577532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600" b="1" baseline="30000">
                <a:solidFill>
                  <a:schemeClr val="bg1"/>
                </a:solidFill>
              </a:rPr>
              <a:t>7</a:t>
            </a:r>
            <a:r>
              <a:rPr lang="en-US" sz="3600" b="1">
                <a:solidFill>
                  <a:schemeClr val="bg1"/>
                </a:solidFill>
              </a:rPr>
              <a:t>A man should not wear anything on his head when worshiping, for man is made in God</a:t>
            </a:r>
            <a:r>
              <a:rPr lang="fr-FR" altLang="ja-JP" sz="3600" b="1">
                <a:solidFill>
                  <a:schemeClr val="bg1"/>
                </a:solidFill>
              </a:rPr>
              <a:t>'</a:t>
            </a:r>
            <a:r>
              <a:rPr lang="en-US" sz="3600" b="1">
                <a:solidFill>
                  <a:schemeClr val="bg1"/>
                </a:solidFill>
              </a:rPr>
              <a:t>s image and reflects God</a:t>
            </a:r>
            <a:r>
              <a:rPr lang="fr-FR" altLang="ja-JP" sz="3600" b="1">
                <a:solidFill>
                  <a:schemeClr val="bg1"/>
                </a:solidFill>
              </a:rPr>
              <a:t>'</a:t>
            </a:r>
            <a:r>
              <a:rPr lang="en-US" sz="3600" b="1">
                <a:solidFill>
                  <a:schemeClr val="bg1"/>
                </a:solidFill>
              </a:rPr>
              <a:t>s glory. And woman reflects man</a:t>
            </a:r>
            <a:r>
              <a:rPr lang="fr-FR" altLang="ja-JP" sz="3600" b="1">
                <a:solidFill>
                  <a:schemeClr val="bg1"/>
                </a:solidFill>
              </a:rPr>
              <a:t>'</a:t>
            </a:r>
            <a:r>
              <a:rPr lang="en-US" sz="3600" b="1">
                <a:solidFill>
                  <a:schemeClr val="bg1"/>
                </a:solidFill>
              </a:rPr>
              <a:t>s glory.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200" b="1"/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323850" y="115888"/>
            <a:ext cx="3048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God</a:t>
            </a:r>
            <a:r>
              <a:rPr lang="fr-FR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'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s Creation…Day 6</a:t>
            </a:r>
          </a:p>
        </p:txBody>
      </p:sp>
      <p:sp>
        <p:nvSpPr>
          <p:cNvPr id="343047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003800" y="0"/>
            <a:ext cx="40640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b="1" dirty="0" smtClean="0">
                <a:cs typeface="+mj-cs"/>
              </a:rPr>
              <a:t>Equality of Sexes</a:t>
            </a:r>
          </a:p>
        </p:txBody>
      </p:sp>
      <p:pic>
        <p:nvPicPr>
          <p:cNvPr id="177156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4478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1258888" y="3348038"/>
            <a:ext cx="7669212" cy="5857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in the image of God he created him</a:t>
            </a:r>
          </a:p>
        </p:txBody>
      </p:sp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304800" y="1547813"/>
            <a:ext cx="7651750" cy="5857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So God created man in his own image</a:t>
            </a:r>
          </a:p>
        </p:txBody>
      </p:sp>
      <p:sp>
        <p:nvSpPr>
          <p:cNvPr id="343051" name="Text Box 11"/>
          <p:cNvSpPr txBox="1">
            <a:spLocks noChangeArrowheads="1"/>
          </p:cNvSpPr>
          <p:nvPr/>
        </p:nvSpPr>
        <p:spPr bwMode="auto">
          <a:xfrm>
            <a:off x="1331913" y="5300663"/>
            <a:ext cx="7507287" cy="10779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male and female he created them </a:t>
            </a:r>
            <a:b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</a:rPr>
              <a:t>(Gen 1:27).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9" grpId="0"/>
      <p:bldP spid="343050" grpId="0"/>
      <p:bldP spid="343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74" name="Rectangle 3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  <p:pic>
        <p:nvPicPr>
          <p:cNvPr id="105475" name="Picture 4" descr="DriversLic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 descr="mcfat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8" y="1828800"/>
            <a:ext cx="22844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3429000" y="3962400"/>
            <a:ext cx="323850" cy="366713"/>
          </a:xfrm>
          <a:prstGeom prst="rect">
            <a:avLst/>
          </a:prstGeom>
          <a:solidFill>
            <a:srgbClr val="B4C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42486A"/>
                </a:solidFill>
              </a:rPr>
              <a:t>F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4343400" y="3962400"/>
            <a:ext cx="1600200" cy="366713"/>
          </a:xfrm>
          <a:prstGeom prst="rect">
            <a:avLst/>
          </a:prstGeom>
          <a:solidFill>
            <a:srgbClr val="B4C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42486A"/>
                </a:solidFill>
              </a:rPr>
              <a:t>14 APR 1956</a:t>
            </a:r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>
            <a:off x="2438400" y="3276600"/>
            <a:ext cx="1828800" cy="1676400"/>
          </a:xfrm>
          <a:prstGeom prst="smileyFace">
            <a:avLst>
              <a:gd name="adj" fmla="val 4653"/>
            </a:avLst>
          </a:prstGeom>
          <a:noFill/>
          <a:ln w="57150">
            <a:solidFill>
              <a:srgbClr val="6717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228600"/>
            <a:ext cx="5029200" cy="5360988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cs typeface="+mj-cs"/>
              </a:rPr>
              <a:t>Did Jewish men cover their heads during prayer in NT times?</a:t>
            </a:r>
          </a:p>
        </p:txBody>
      </p:sp>
      <p:grpSp>
        <p:nvGrpSpPr>
          <p:cNvPr id="179202" name="Group 3"/>
          <p:cNvGrpSpPr>
            <a:grpSpLocks/>
          </p:cNvGrpSpPr>
          <p:nvPr/>
        </p:nvGrpSpPr>
        <p:grpSpPr bwMode="auto">
          <a:xfrm>
            <a:off x="12700" y="0"/>
            <a:ext cx="3721100" cy="6858000"/>
            <a:chOff x="8" y="432"/>
            <a:chExt cx="2008" cy="3888"/>
          </a:xfrm>
        </p:grpSpPr>
        <p:pic>
          <p:nvPicPr>
            <p:cNvPr id="179203" name="Picture 4" descr="Pharisee &amp; Scrib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432"/>
              <a:ext cx="2008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04" name="Picture 5" descr="Pharisee &amp; Scrib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96"/>
              <a:ext cx="19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1250" name="Picture 4" descr="headcoveringw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3810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6" descr="THSIKEAHIJAB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962150"/>
            <a:ext cx="40354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5" descr="headcover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550" y="4114800"/>
            <a:ext cx="19748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Rectangle 3"/>
          <p:cNvSpPr>
            <a:spLocks noGrp="1"/>
          </p:cNvSpPr>
          <p:nvPr>
            <p:ph type="ctrTitle" idx="4294967295"/>
          </p:nvPr>
        </p:nvSpPr>
        <p:spPr>
          <a:xfrm>
            <a:off x="0" y="152400"/>
            <a:ext cx="9144000" cy="1600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  <a:latin typeface="Calibri" charset="0"/>
              </a:rPr>
              <a:t>Women in Corinth were to pray with a head covering because husbands have always led their wives (8-10)</a:t>
            </a:r>
            <a:endParaRPr lang="en-US" sz="4800" b="1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11:8-10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1907704" y="1504528"/>
            <a:ext cx="7007696" cy="4876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For the first man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didn</a:t>
            </a:r>
            <a:r>
              <a:rPr lang="fr-FR" altLang="ja-JP" sz="36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t come from woman, but the first woman came from man. 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9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And man was not made for woman, but woman was made for man. 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10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92000"/>
                    </a:schemeClr>
                  </a:glow>
                </a:effectLst>
              </a:rPr>
              <a:t>For this reason, and because the angels are watching, a woman should wear a covering on her head to show she is under authority.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11:11-12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339975" y="1196975"/>
            <a:ext cx="6575425" cy="480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</a:rPr>
              <a:t>11</a:t>
            </a:r>
            <a:r>
              <a:rPr lang="en-US" sz="3600" b="1" dirty="0" smtClean="0">
                <a:solidFill>
                  <a:schemeClr val="bg1"/>
                </a:solidFill>
              </a:rPr>
              <a:t>But among the Lord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s people, women are not independent of men, and men are not independent of women. 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12</a:t>
            </a:r>
            <a:r>
              <a:rPr lang="en-US" sz="3600" b="1" dirty="0" smtClean="0">
                <a:solidFill>
                  <a:schemeClr val="bg1"/>
                </a:solidFill>
              </a:rPr>
              <a:t>For although the first woman came from man, every other man was born from a woman, and everything comes from God.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7394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6300788" cy="1916113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00"/>
                </a:solidFill>
                <a:latin typeface="Calibri" charset="0"/>
              </a:rPr>
              <a:t>In the Lord, however, </a:t>
            </a:r>
            <a:br>
              <a:rPr lang="en-US" sz="3200" b="1">
                <a:solidFill>
                  <a:srgbClr val="000000"/>
                </a:solidFill>
                <a:latin typeface="Calibri" charset="0"/>
              </a:rPr>
            </a:br>
            <a:r>
              <a:rPr lang="en-US" sz="3200" b="1">
                <a:solidFill>
                  <a:srgbClr val="000000"/>
                </a:solidFill>
                <a:latin typeface="Calibri" charset="0"/>
              </a:rPr>
              <a:t>woman is not independent of man, nor is man independent of woman.</a:t>
            </a:r>
            <a:br>
              <a:rPr lang="en-US" sz="3200" b="1">
                <a:solidFill>
                  <a:srgbClr val="000000"/>
                </a:solidFill>
                <a:latin typeface="Calibri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charset="0"/>
              </a:rPr>
              <a:t>1 Corinthians 11:11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11:11-12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339975" y="1196975"/>
            <a:ext cx="6575425" cy="480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</a:rPr>
              <a:t>11</a:t>
            </a:r>
            <a:r>
              <a:rPr lang="en-US" sz="3600" b="1" dirty="0" smtClean="0">
                <a:solidFill>
                  <a:schemeClr val="bg1"/>
                </a:solidFill>
              </a:rPr>
              <a:t>But among the Lord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s people, women are not independent of men, and men are not independent of women. 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12</a:t>
            </a:r>
            <a:r>
              <a:rPr lang="en-US" sz="3600" b="1" dirty="0" smtClean="0">
                <a:solidFill>
                  <a:schemeClr val="bg1"/>
                </a:solidFill>
              </a:rPr>
              <a:t>For although the first woman came from man, every other man was born from a woman, and everything comes from God.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 descr="FathersHeart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/>
          </p:cNvSpPr>
          <p:nvPr>
            <p:ph type="title" idx="4294967295"/>
          </p:nvPr>
        </p:nvSpPr>
        <p:spPr>
          <a:xfrm>
            <a:off x="76200" y="609600"/>
            <a:ext cx="8991600" cy="11430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marL="715963" indent="-715963" algn="l" eaLnBrk="1" hangingPunct="1">
              <a:defRPr/>
            </a:pPr>
            <a:r>
              <a:rPr lang="en-US" sz="5400" b="1" dirty="0">
                <a:latin typeface="Calibri" charset="0"/>
              </a:rPr>
              <a:t>B.  Wives today must respect their </a:t>
            </a:r>
            <a:r>
              <a:rPr lang="en-US" sz="5400" b="1" dirty="0" smtClean="0">
                <a:latin typeface="Calibri" charset="0"/>
              </a:rPr>
              <a:t>husband</a:t>
            </a:r>
            <a:r>
              <a:rPr lang="fr-FR" altLang="ja-JP" sz="5400" b="1" dirty="0" smtClean="0">
                <a:latin typeface="Calibri" charset="0"/>
              </a:rPr>
              <a:t>'</a:t>
            </a:r>
            <a:r>
              <a:rPr lang="en-US" sz="5400" b="1" dirty="0" smtClean="0">
                <a:latin typeface="Calibri" charset="0"/>
              </a:rPr>
              <a:t>s </a:t>
            </a:r>
            <a:r>
              <a:rPr lang="en-US" sz="5400" b="1" dirty="0">
                <a:latin typeface="Calibri" charset="0"/>
              </a:rPr>
              <a:t>leadership.</a:t>
            </a:r>
            <a:endParaRPr lang="en-US" sz="5400" dirty="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538" name="Rectang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bg1"/>
                </a:solidFill>
                <a:latin typeface="Calibri" charset="0"/>
              </a:rPr>
              <a:t>Wife, respect your husband.  </a:t>
            </a:r>
            <a:br>
              <a:rPr lang="en-US" sz="3600" b="1">
                <a:solidFill>
                  <a:schemeClr val="bg1"/>
                </a:solidFill>
                <a:latin typeface="Calibri" charset="0"/>
              </a:rPr>
            </a:br>
            <a:r>
              <a:rPr lang="en-US" sz="3600" b="1">
                <a:solidFill>
                  <a:schemeClr val="bg1"/>
                </a:solidFill>
                <a:latin typeface="Calibri" charset="0"/>
              </a:rPr>
              <a:t>Husband, love your wife!</a:t>
            </a:r>
          </a:p>
        </p:txBody>
      </p:sp>
      <p:pic>
        <p:nvPicPr>
          <p:cNvPr id="1935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440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86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625" y="-82550"/>
            <a:ext cx="9228138" cy="847725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"Workers at home" (Titus 2:4-5 </a:t>
            </a:r>
            <a:r>
              <a:rPr lang="en-US" sz="3200" b="1" dirty="0" smtClean="0"/>
              <a:t>NLT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203847" y="764704"/>
            <a:ext cx="596238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These older women must train the younger women to love their husbands and their children,  </a:t>
            </a:r>
            <a:r>
              <a:rPr lang="en-US" sz="2800" b="1" baseline="30000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5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to live wisely and be pure, 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to work in their homes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, to do good, and to be submissive to their husbands. Then they will not bring shame on the word of God.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22860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b="1">
                <a:solidFill>
                  <a:schemeClr val="bg1"/>
                </a:solidFill>
                <a:latin typeface="Calibri" charset="0"/>
              </a:rPr>
              <a:t>Bricklayer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3200400" y="2286000"/>
            <a:ext cx="2667000" cy="6858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b" anchorCtr="1"/>
          <a:lstStyle/>
          <a:p>
            <a:pPr eaLnBrk="1" hangingPunct="1">
              <a:defRPr/>
            </a:pPr>
            <a:r>
              <a:rPr lang="en-US" sz="5400">
                <a:solidFill>
                  <a:schemeClr val="bg1"/>
                </a:solidFill>
                <a:latin typeface="Calibri" charset="0"/>
              </a:rPr>
              <a:t>WOW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black">
          <a:xfrm>
            <a:off x="6629400" y="33528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solidFill>
                  <a:schemeClr val="bg1"/>
                </a:solidFill>
              </a:rPr>
              <a:t>Electrician</a:t>
            </a: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solidFill>
                  <a:schemeClr val="bg1"/>
                </a:solidFill>
              </a:rPr>
              <a:t>Carpenter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(Wider Opportunities for Women)</a:t>
            </a:r>
          </a:p>
        </p:txBody>
      </p: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Rectangle 11"/>
          <p:cNvSpPr>
            <a:spLocks noChangeArrowheads="1"/>
          </p:cNvSpPr>
          <p:nvPr/>
        </p:nvSpPr>
        <p:spPr bwMode="black">
          <a:xfrm>
            <a:off x="4495800" y="61722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solidFill>
                  <a:schemeClr val="bg1"/>
                </a:solidFill>
              </a:rPr>
              <a:t>Coach</a:t>
            </a: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0" y="3886200"/>
            <a:ext cx="2901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 advAuto="0"/>
      <p:bldP spid="56326" grpId="0" autoUpdateAnimBg="0"/>
      <p:bldP spid="56328" grpId="0" autoUpdateAnimBg="0"/>
      <p:bldP spid="5633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2436813"/>
            <a:ext cx="5816601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625" y="-82550"/>
            <a:ext cx="9228138" cy="847725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"Submit to husband" (Titus 2:4-5 </a:t>
            </a:r>
            <a:r>
              <a:rPr lang="en-US" sz="3200" b="1" dirty="0" smtClean="0"/>
              <a:t>NLT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" y="764704"/>
            <a:ext cx="91662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These older women must train the younger women to love their husbands and their children,  </a:t>
            </a:r>
            <a:r>
              <a:rPr lang="en-US" sz="2800" b="1" baseline="30000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5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to live wisely and be pure, to work in their homes, to do good, and 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to be submissive to their husbands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. Then they will not bring shame on the word of God.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02908" y="3789040"/>
            <a:ext cx="34776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</a:rPr>
              <a:t>Husbands must not talk bad about their wives either!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4572000" cy="44465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III. </a:t>
            </a:r>
            <a:r>
              <a:rPr lang="en-US" dirty="0" smtClean="0">
                <a:latin typeface="Arial" charset="0"/>
              </a:rPr>
              <a:t>Don</a:t>
            </a:r>
            <a:r>
              <a:rPr lang="fr-FR" altLang="ja-JP" dirty="0" smtClean="0">
                <a:latin typeface="Arial" charset="0"/>
              </a:rPr>
              <a:t>'</a:t>
            </a:r>
            <a:r>
              <a:rPr lang="en-US" dirty="0" smtClean="0">
                <a:latin typeface="Arial" charset="0"/>
              </a:rPr>
              <a:t>t </a:t>
            </a:r>
            <a:r>
              <a:rPr lang="en-US" dirty="0">
                <a:latin typeface="Arial" charset="0"/>
              </a:rPr>
              <a:t>hinder your </a:t>
            </a:r>
            <a:r>
              <a:rPr lang="en-US" dirty="0">
                <a:solidFill>
                  <a:srgbClr val="FFF815"/>
                </a:solidFill>
                <a:latin typeface="Arial" charset="0"/>
              </a:rPr>
              <a:t>witness</a:t>
            </a:r>
            <a:r>
              <a:rPr lang="en-US" dirty="0">
                <a:latin typeface="Arial" charset="0"/>
              </a:rPr>
              <a:t> by blurring the sexes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096000"/>
            <a:ext cx="40386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>
                <a:latin typeface="Arial" charset="0"/>
              </a:rPr>
              <a:t>Male or female?</a:t>
            </a:r>
          </a:p>
        </p:txBody>
      </p:sp>
      <p:pic>
        <p:nvPicPr>
          <p:cNvPr id="19763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  <p:sp>
        <p:nvSpPr>
          <p:cNvPr id="197636" name="Rectangle 3"/>
          <p:cNvSpPr>
            <a:spLocks noChangeArrowheads="1"/>
          </p:cNvSpPr>
          <p:nvPr/>
        </p:nvSpPr>
        <p:spPr bwMode="black">
          <a:xfrm>
            <a:off x="0" y="0"/>
            <a:ext cx="5029200" cy="685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US" sz="2800" b="1"/>
              <a:t>Why maintain distinctions?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 b="1"/>
          </a:p>
        </p:txBody>
      </p:sp>
      <p:sp>
        <p:nvSpPr>
          <p:cNvPr id="199682" name="Rectangle 3"/>
          <p:cNvSpPr>
            <a:spLocks noGrp="1"/>
          </p:cNvSpPr>
          <p:nvPr>
            <p:ph type="ctrTitle" idx="4294967295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Calibri" charset="0"/>
              </a:rPr>
              <a:t>Don</a:t>
            </a:r>
            <a:r>
              <a:rPr lang="fr-FR" altLang="ja-JP" sz="5400" b="1">
                <a:solidFill>
                  <a:schemeClr val="bg1"/>
                </a:solidFill>
                <a:latin typeface="Calibri" charset="0"/>
              </a:rPr>
              <a:t>'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t blur proper roles of…</a:t>
            </a:r>
          </a:p>
        </p:txBody>
      </p:sp>
      <p:sp>
        <p:nvSpPr>
          <p:cNvPr id="249860" name="Rectangle 3"/>
          <p:cNvSpPr>
            <a:spLocks/>
          </p:cNvSpPr>
          <p:nvPr/>
        </p:nvSpPr>
        <p:spPr bwMode="auto">
          <a:xfrm>
            <a:off x="3352800" y="1562100"/>
            <a:ext cx="5486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Society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(13)</a:t>
            </a:r>
            <a:br>
              <a:rPr lang="en-US" sz="5400" b="1">
                <a:solidFill>
                  <a:schemeClr val="bg1"/>
                </a:solidFill>
                <a:latin typeface="Calibri" charset="0"/>
              </a:rPr>
            </a:br>
            <a:endParaRPr lang="en-US" sz="54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99684" name="Picture 5" descr="men-women-st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25675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11:13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411413" y="1600200"/>
            <a:ext cx="6427787" cy="2895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</a:rPr>
              <a:t>13</a:t>
            </a:r>
            <a:r>
              <a:rPr lang="en-US" sz="3600" b="1" dirty="0" smtClean="0">
                <a:solidFill>
                  <a:schemeClr val="bg1"/>
                </a:solidFill>
              </a:rPr>
              <a:t>Judge for yourselves. Is it right for a woman to pray to God in public without covering her head?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3778" name="Picture 4" descr="say-your-pr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25" y="1524000"/>
            <a:ext cx="5311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4572000" cy="3352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815"/>
                </a:solidFill>
                <a:latin typeface="Calibri" charset="0"/>
              </a:rPr>
              <a:t>Prayer with head uncovered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 b="1"/>
          </a:p>
        </p:txBody>
      </p:sp>
      <p:sp>
        <p:nvSpPr>
          <p:cNvPr id="205826" name="Rectangle 3"/>
          <p:cNvSpPr>
            <a:spLocks noGrp="1"/>
          </p:cNvSpPr>
          <p:nvPr>
            <p:ph type="ctrTitle" idx="4294967295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Calibri" charset="0"/>
              </a:rPr>
              <a:t>Don</a:t>
            </a:r>
            <a:r>
              <a:rPr lang="fr-FR" altLang="ja-JP" sz="5400" b="1">
                <a:solidFill>
                  <a:schemeClr val="bg1"/>
                </a:solidFill>
                <a:latin typeface="Calibri" charset="0"/>
              </a:rPr>
              <a:t>'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t blur proper roles of…</a:t>
            </a:r>
          </a:p>
        </p:txBody>
      </p:sp>
      <p:sp>
        <p:nvSpPr>
          <p:cNvPr id="205827" name="Rectangle 3"/>
          <p:cNvSpPr>
            <a:spLocks/>
          </p:cNvSpPr>
          <p:nvPr/>
        </p:nvSpPr>
        <p:spPr bwMode="auto">
          <a:xfrm>
            <a:off x="3352800" y="2171700"/>
            <a:ext cx="548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Society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(13)</a:t>
            </a:r>
          </a:p>
        </p:txBody>
      </p:sp>
      <p:pic>
        <p:nvPicPr>
          <p:cNvPr id="205828" name="Picture 6" descr="men-women-st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25675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7" name="Rectangle 3"/>
          <p:cNvSpPr>
            <a:spLocks/>
          </p:cNvSpPr>
          <p:nvPr/>
        </p:nvSpPr>
        <p:spPr bwMode="auto">
          <a:xfrm>
            <a:off x="3352800" y="2933700"/>
            <a:ext cx="548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Nature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(14-15)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7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11:14-15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700338" y="1600200"/>
            <a:ext cx="6291262" cy="3581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</a:rPr>
              <a:t>14</a:t>
            </a:r>
            <a:r>
              <a:rPr lang="en-US" sz="3600" b="1" dirty="0" smtClean="0">
                <a:solidFill>
                  <a:schemeClr val="bg1"/>
                </a:solidFill>
              </a:rPr>
              <a:t>Isn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t it obvious that it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s disgraceful for a man to have long hair? 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3600" b="1" dirty="0" smtClean="0">
                <a:solidFill>
                  <a:schemeClr val="bg1"/>
                </a:solidFill>
              </a:rPr>
              <a:t>And isn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t long hair a woman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s pride and joy? For it has been given to her as a covering.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4248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2" name="Rectangle 3"/>
          <p:cNvSpPr>
            <a:spLocks noGrp="1"/>
          </p:cNvSpPr>
          <p:nvPr>
            <p:ph type="ctrTitle" idx="4294967295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Quellendorf, Germany</a:t>
            </a:r>
          </a:p>
        </p:txBody>
      </p:sp>
      <p:pic>
        <p:nvPicPr>
          <p:cNvPr id="269318" name="Picture 6" descr="lind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1752600"/>
            <a:ext cx="2411413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9" name="Picture 7" descr="lindner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0" name="Picture 8" descr="Michaela_Lindner_Fal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1" name="Picture 9" descr="michaelalindner_1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152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Rectangle 3"/>
          <p:cNvSpPr>
            <a:spLocks/>
          </p:cNvSpPr>
          <p:nvPr/>
        </p:nvSpPr>
        <p:spPr bwMode="auto">
          <a:xfrm>
            <a:off x="-180975" y="3810000"/>
            <a:ext cx="2819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5400" b="1">
                <a:solidFill>
                  <a:schemeClr val="bg1"/>
                </a:solidFill>
                <a:latin typeface="Calibri" charset="0"/>
              </a:rPr>
              <a:t>Mr. Norbert Lindner</a:t>
            </a:r>
          </a:p>
        </p:txBody>
      </p:sp>
      <p:sp>
        <p:nvSpPr>
          <p:cNvPr id="269323" name="Rectangle 3"/>
          <p:cNvSpPr>
            <a:spLocks/>
          </p:cNvSpPr>
          <p:nvPr/>
        </p:nvSpPr>
        <p:spPr bwMode="auto">
          <a:xfrm>
            <a:off x="6096000" y="1196975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5400" b="1">
                <a:solidFill>
                  <a:schemeClr val="bg1"/>
                </a:solidFill>
                <a:latin typeface="Calibri" charset="0"/>
              </a:rPr>
              <a:t>Mr. Michaela Lindner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19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88913"/>
            <a:ext cx="92186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/>
          <p:cNvSpPr>
            <a:spLocks noGrp="1"/>
          </p:cNvSpPr>
          <p:nvPr>
            <p:ph type="ctrTitle" idx="4294967295"/>
          </p:nvPr>
        </p:nvSpPr>
        <p:spPr>
          <a:xfrm>
            <a:off x="97155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Calibri" charset="0"/>
              </a:rPr>
              <a:t>Look your part</a:t>
            </a:r>
            <a:endParaRPr lang="en-US" b="1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 b="1"/>
          </a:p>
        </p:txBody>
      </p:sp>
      <p:sp>
        <p:nvSpPr>
          <p:cNvPr id="214018" name="Rectangle 3"/>
          <p:cNvSpPr>
            <a:spLocks noGrp="1"/>
          </p:cNvSpPr>
          <p:nvPr>
            <p:ph type="ctrTitle" idx="4294967295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Calibri" charset="0"/>
              </a:rPr>
              <a:t>Don</a:t>
            </a:r>
            <a:r>
              <a:rPr lang="fr-FR" altLang="ja-JP" sz="5400" b="1">
                <a:solidFill>
                  <a:schemeClr val="bg1"/>
                </a:solidFill>
                <a:latin typeface="Calibri" charset="0"/>
              </a:rPr>
              <a:t>'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t blur proper roles of…</a:t>
            </a:r>
          </a:p>
        </p:txBody>
      </p:sp>
      <p:sp>
        <p:nvSpPr>
          <p:cNvPr id="214019" name="Rectangle 3"/>
          <p:cNvSpPr>
            <a:spLocks/>
          </p:cNvSpPr>
          <p:nvPr/>
        </p:nvSpPr>
        <p:spPr bwMode="auto">
          <a:xfrm>
            <a:off x="3352800" y="2133600"/>
            <a:ext cx="548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Society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(13)</a:t>
            </a:r>
          </a:p>
        </p:txBody>
      </p:sp>
      <p:pic>
        <p:nvPicPr>
          <p:cNvPr id="214020" name="Picture 5" descr="men-women-st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25675"/>
            <a:ext cx="24066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3"/>
          <p:cNvSpPr>
            <a:spLocks/>
          </p:cNvSpPr>
          <p:nvPr/>
        </p:nvSpPr>
        <p:spPr bwMode="auto">
          <a:xfrm>
            <a:off x="3352800" y="2990850"/>
            <a:ext cx="548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Nature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(14-15)</a:t>
            </a:r>
          </a:p>
        </p:txBody>
      </p:sp>
      <p:sp>
        <p:nvSpPr>
          <p:cNvPr id="271367" name="Rectangle 3"/>
          <p:cNvSpPr>
            <a:spLocks/>
          </p:cNvSpPr>
          <p:nvPr/>
        </p:nvSpPr>
        <p:spPr bwMode="auto">
          <a:xfrm>
            <a:off x="3352800" y="3848100"/>
            <a:ext cx="548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9113" indent="-519113" eaLnBrk="1" hangingPunct="1">
              <a:buFontTx/>
              <a:buChar char="•"/>
            </a:pPr>
            <a:r>
              <a:rPr lang="en-US" sz="5400" b="1">
                <a:solidFill>
                  <a:srgbClr val="FFF815"/>
                </a:solidFill>
                <a:latin typeface="Calibri" charset="0"/>
              </a:rPr>
              <a:t>Churches</a:t>
            </a:r>
            <a:r>
              <a:rPr lang="en-US" sz="5400" b="1">
                <a:solidFill>
                  <a:schemeClr val="bg1"/>
                </a:solidFill>
                <a:latin typeface="Calibri" charset="0"/>
              </a:rPr>
              <a:t> (16)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600" b="1" i="1">
                <a:latin typeface="Arial"/>
                <a:cs typeface="Arial"/>
              </a:rPr>
              <a:t>My, how language has changed…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828800"/>
            <a:ext cx="3276600" cy="533400"/>
          </a:xfrm>
          <a:effectLst/>
        </p:spPr>
        <p:txBody>
          <a:bodyPr/>
          <a:lstStyle/>
          <a:p>
            <a:pPr marL="533400" indent="-533400"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Mankind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828800"/>
            <a:ext cx="3352800" cy="533400"/>
          </a:xfrm>
          <a:effectLst/>
        </p:spPr>
        <p:txBody>
          <a:bodyPr/>
          <a:lstStyle/>
          <a:p>
            <a:pPr marL="533400" indent="-533400"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Humankind</a:t>
            </a:r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 rot="-5400000">
            <a:off x="-1977232" y="3393282"/>
            <a:ext cx="4951413" cy="762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cs typeface="Arial" charset="0"/>
              </a:rPr>
              <a:t>The Past</a:t>
            </a:r>
          </a:p>
        </p:txBody>
      </p:sp>
      <p:sp>
        <p:nvSpPr>
          <p:cNvPr id="109573" name="Text Box 6"/>
          <p:cNvSpPr txBox="1">
            <a:spLocks noChangeArrowheads="1"/>
          </p:cNvSpPr>
          <p:nvPr/>
        </p:nvSpPr>
        <p:spPr bwMode="auto">
          <a:xfrm rot="-5400000">
            <a:off x="2181225" y="3430588"/>
            <a:ext cx="4870450" cy="762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cs typeface="Arial" charset="0"/>
              </a:rPr>
              <a:t>The Present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914400" y="260985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Stewardess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029200" y="260985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Flight Attendant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914400" y="33909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Fireman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029200" y="33909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Fire Fighter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914400" y="417195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Policeman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5029200" y="417195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Police Person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914400" y="49530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Boss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5029200" y="49530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Bosset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  <p:bldP spid="41988" grpId="0" build="p" autoUpdateAnimBg="0"/>
      <p:bldP spid="41992" grpId="0" build="p" autoUpdateAnimBg="0"/>
      <p:bldP spid="41993" grpId="0" build="p" autoUpdateAnimBg="0"/>
      <p:bldP spid="41994" grpId="0" build="p" autoUpdateAnimBg="0"/>
      <p:bldP spid="41995" grpId="0" build="p" autoUpdateAnimBg="0"/>
      <p:bldP spid="41996" grpId="0" build="p" autoUpdateAnimBg="0"/>
      <p:bldP spid="41997" grpId="0" build="p" autoUpdateAnimBg="0"/>
      <p:bldP spid="41998" grpId="0" build="p" autoUpdateAnimBg="0"/>
      <p:bldP spid="41999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3"/>
          <p:cNvSpPr>
            <a:spLocks noGrp="1"/>
          </p:cNvSpPr>
          <p:nvPr>
            <p:ph type="ctrTitle" idx="4294967295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11:16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  <a:endParaRPr lang="en-US" sz="40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3200400" y="1600200"/>
            <a:ext cx="5410200" cy="3352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baseline="30000" dirty="0" smtClean="0">
                <a:solidFill>
                  <a:schemeClr val="bg1"/>
                </a:solidFill>
              </a:rPr>
              <a:t>16</a:t>
            </a:r>
            <a:r>
              <a:rPr lang="en-US" sz="3600" b="1" dirty="0" smtClean="0">
                <a:solidFill>
                  <a:schemeClr val="bg1"/>
                </a:solidFill>
              </a:rPr>
              <a:t>But if anyone wants to argue about this, I simply say that we have no other custom than this, and neither do God</a:t>
            </a:r>
            <a:r>
              <a:rPr lang="fr-FR" altLang="ja-JP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s other churches.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8114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0162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152400"/>
            <a:ext cx="7924800" cy="7620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4000" i="1">
                <a:effectLst/>
                <a:latin typeface="Arial" charset="0"/>
              </a:rPr>
              <a:t>It can be better!</a:t>
            </a:r>
            <a:endParaRPr lang="en-US" sz="4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0" y="977900"/>
            <a:ext cx="6019800" cy="2678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00" b="1">
                <a:cs typeface="Arial" charset="0"/>
              </a:rPr>
              <a:t>“</a:t>
            </a:r>
            <a:r>
              <a:rPr lang="en-US" altLang="ja-JP" sz="2800" b="1">
                <a:cs typeface="Arial" charset="0"/>
              </a:rPr>
              <a:t>So many people expect that fairy tale where everyone is going to be together forever, but I don</a:t>
            </a:r>
            <a:r>
              <a:rPr lang="fr-FR" altLang="ja-JP" sz="2800" b="1">
                <a:cs typeface="Arial" charset="0"/>
              </a:rPr>
              <a:t>'</a:t>
            </a:r>
            <a:r>
              <a:rPr lang="en-US" altLang="ja-JP" sz="2800" b="1">
                <a:cs typeface="Arial" charset="0"/>
              </a:rPr>
              <a:t>t subscribe to that.  I</a:t>
            </a:r>
            <a:r>
              <a:rPr lang="fr-FR" altLang="ja-JP" sz="2800" b="1">
                <a:cs typeface="Arial" charset="0"/>
              </a:rPr>
              <a:t>'</a:t>
            </a:r>
            <a:r>
              <a:rPr lang="en-US" altLang="ja-JP" sz="2800" b="1">
                <a:cs typeface="Arial" charset="0"/>
              </a:rPr>
              <a:t>d love for it to happen, but I think 10 years with someone is enough.</a:t>
            </a:r>
            <a:r>
              <a:rPr lang="ja-JP" altLang="en-US" sz="2800" b="1">
                <a:cs typeface="Arial" charset="0"/>
              </a:rPr>
              <a:t>”</a:t>
            </a:r>
            <a:r>
              <a:rPr lang="en-US" altLang="ja-JP" sz="2800" b="1">
                <a:cs typeface="Arial" charset="0"/>
              </a:rPr>
              <a:t> </a:t>
            </a:r>
            <a:endParaRPr lang="en-US" sz="2800" b="1">
              <a:cs typeface="Arial" charset="0"/>
            </a:endParaRPr>
          </a:p>
        </p:txBody>
      </p:sp>
      <p:sp>
        <p:nvSpPr>
          <p:cNvPr id="106503" name="Text Box 7"/>
          <p:cNvSpPr txBox="1">
            <a:spLocks noGrp="1" noChangeArrowheads="1"/>
          </p:cNvSpPr>
          <p:nvPr>
            <p:ph type="subTitle" idx="4294967295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cs typeface="Arial"/>
              </a:rPr>
              <a:t>--Twice divorced actor Jim Carrey</a:t>
            </a:r>
            <a:endParaRPr lang="en-US" sz="1800" b="1">
              <a:effectLst>
                <a:outerShdw blurRad="38100" dist="38100" dir="2700000" algn="tl">
                  <a:srgbClr val="000203"/>
                </a:outerShdw>
              </a:effectLst>
              <a:latin typeface="Arial"/>
              <a:cs typeface="Arial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1800" b="1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cs typeface="Arial"/>
              </a:rPr>
              <a:t>The Internet Movie Database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1800" b="1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cs typeface="Arial"/>
              </a:rPr>
              <a:t>(www.imdb.com/news/wenn/2004-04-02)</a:t>
            </a:r>
          </a:p>
        </p:txBody>
      </p:sp>
      <p:pic>
        <p:nvPicPr>
          <p:cNvPr id="106504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  <p:bldP spid="10650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" charset="0"/>
            </a:endParaRPr>
          </a:p>
        </p:txBody>
      </p:sp>
      <p:pic>
        <p:nvPicPr>
          <p:cNvPr id="22221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468313" y="1700213"/>
            <a:ext cx="8170862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black">
          <a:xfrm>
            <a:off x="304800" y="76200"/>
            <a:ext cx="8458200" cy="1981200"/>
          </a:xfrm>
          <a:prstGeom prst="rect">
            <a:avLst/>
          </a:prstGeom>
          <a:solidFill>
            <a:srgbClr val="020009"/>
          </a:solidFill>
          <a:ln>
            <a:noFill/>
          </a:ln>
          <a:effectLst>
            <a:outerShdw blurRad="63500" dist="53882" dir="2700000" algn="ctr" rotWithShape="0">
              <a:srgbClr val="020009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tx2"/>
                </a:solidFill>
              </a:rPr>
              <a:t>Don</a:t>
            </a:r>
            <a:r>
              <a:rPr lang="fr-FR" altLang="ja-JP" sz="4000" b="1" dirty="0">
                <a:solidFill>
                  <a:schemeClr val="tx2"/>
                </a:solidFill>
              </a:rPr>
              <a:t>'</a:t>
            </a:r>
            <a:r>
              <a:rPr lang="en-US" sz="4000" b="1" dirty="0">
                <a:solidFill>
                  <a:schemeClr val="tx2"/>
                </a:solidFill>
              </a:rPr>
              <a:t>t confuse society into thinking that husbands </a:t>
            </a:r>
            <a:r>
              <a:rPr lang="en-US" sz="4000" b="1" dirty="0" err="1">
                <a:solidFill>
                  <a:schemeClr val="tx2"/>
                </a:solidFill>
              </a:rPr>
              <a:t>shouldn</a:t>
            </a:r>
            <a:r>
              <a:rPr lang="fr-FR" altLang="ja-JP" sz="4000" b="1" dirty="0">
                <a:solidFill>
                  <a:schemeClr val="tx2"/>
                </a:solidFill>
              </a:rPr>
              <a:t>'</a:t>
            </a:r>
            <a:r>
              <a:rPr lang="en-US" sz="4000" b="1" dirty="0">
                <a:solidFill>
                  <a:schemeClr val="tx2"/>
                </a:solidFill>
              </a:rPr>
              <a:t>t </a:t>
            </a:r>
            <a:r>
              <a:rPr lang="en-US" sz="4000" b="1" dirty="0">
                <a:solidFill>
                  <a:srgbClr val="FFF815"/>
                </a:solidFill>
              </a:rPr>
              <a:t>lead</a:t>
            </a:r>
            <a:r>
              <a:rPr lang="en-US" sz="4000" b="1" dirty="0">
                <a:solidFill>
                  <a:schemeClr val="tx2"/>
                </a:solidFill>
              </a:rPr>
              <a:t> their wives (Main Idea)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black">
          <a:xfrm>
            <a:off x="0" y="-26988"/>
            <a:ext cx="9144000" cy="1336676"/>
          </a:xfrm>
          <a:prstGeom prst="rect">
            <a:avLst/>
          </a:prstGeom>
          <a:solidFill>
            <a:srgbClr val="020009"/>
          </a:solidFill>
          <a:ln>
            <a:noFill/>
          </a:ln>
          <a:effectLst>
            <a:outerShdw blurRad="63500" dist="53882" dir="2700000" algn="ctr" rotWithShape="0">
              <a:srgbClr val="020009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FF"/>
                </a:solidFill>
              </a:rPr>
              <a:t>Why should husbands lead?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1484784"/>
            <a:ext cx="4608512" cy="50167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+mj-lt"/>
              <a:buAutoNum type="romanUcPeriod"/>
              <a:defRPr/>
            </a:pP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Confusing sex roles shames our </a:t>
            </a:r>
            <a:r>
              <a:rPr lang="en-US" sz="3200" b="1" dirty="0">
                <a:solidFill>
                  <a:srgbClr val="FFF815"/>
                </a:solidFill>
                <a:effectLst>
                  <a:glow rad="139700">
                    <a:schemeClr val="bg2"/>
                  </a:glow>
                </a:effectLst>
              </a:rPr>
              <a:t>authorities</a:t>
            </a: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 (2-6)</a:t>
            </a:r>
          </a:p>
          <a:p>
            <a:pPr marL="571500" indent="-571500">
              <a:buFont typeface="+mj-lt"/>
              <a:buAutoNum type="romanUcPeriod"/>
              <a:defRPr/>
            </a:pP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An </a:t>
            </a:r>
            <a:r>
              <a:rPr lang="en-US" sz="3200" b="1" dirty="0" err="1">
                <a:effectLst>
                  <a:glow rad="139700">
                    <a:schemeClr val="bg2"/>
                  </a:glow>
                </a:effectLst>
              </a:rPr>
              <a:t>unsubmissive</a:t>
            </a: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 wife fights God's </a:t>
            </a:r>
            <a:r>
              <a:rPr lang="en-US" sz="3200" b="1" dirty="0">
                <a:solidFill>
                  <a:srgbClr val="FFF815"/>
                </a:solidFill>
                <a:effectLst>
                  <a:glow rad="139700">
                    <a:schemeClr val="bg2"/>
                  </a:glow>
                </a:effectLst>
              </a:rPr>
              <a:t>creation</a:t>
            </a: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 order (7-12)</a:t>
            </a:r>
          </a:p>
          <a:p>
            <a:pPr marL="571500" indent="-571500">
              <a:buFont typeface="+mj-lt"/>
              <a:buAutoNum type="romanUcPeriod"/>
              <a:defRPr/>
            </a:pP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Blurring the sexes hinders our </a:t>
            </a:r>
            <a:r>
              <a:rPr lang="en-US" sz="3200" b="1" dirty="0">
                <a:solidFill>
                  <a:srgbClr val="FFF815"/>
                </a:solidFill>
                <a:effectLst>
                  <a:glow rad="139700">
                    <a:schemeClr val="bg2"/>
                  </a:glow>
                </a:effectLst>
              </a:rPr>
              <a:t>witness</a:t>
            </a:r>
            <a:r>
              <a:rPr lang="en-US" sz="3200" b="1" dirty="0">
                <a:effectLst>
                  <a:glow rad="139700">
                    <a:schemeClr val="bg2"/>
                  </a:glow>
                </a:effectLst>
              </a:rPr>
              <a:t> (13-16)</a:t>
            </a:r>
          </a:p>
        </p:txBody>
      </p:sp>
      <p:pic>
        <p:nvPicPr>
          <p:cNvPr id="22426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390683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4" descr="preacherjamie_was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6" name="Picture 6" descr="Coveri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0"/>
          <a:stretch>
            <a:fillRect/>
          </a:stretch>
        </p:blipFill>
        <p:spPr bwMode="auto">
          <a:xfrm>
            <a:off x="5105400" y="-152400"/>
            <a:ext cx="3124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7" name="Picture 7" descr="image002ti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50" y="3429000"/>
            <a:ext cx="2901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2" descr="preacherrevpeaceba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728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6309" name="Group 9"/>
          <p:cNvGrpSpPr>
            <a:grpSpLocks/>
          </p:cNvGrpSpPr>
          <p:nvPr/>
        </p:nvGrpSpPr>
        <p:grpSpPr bwMode="auto">
          <a:xfrm>
            <a:off x="4572000" y="3429000"/>
            <a:ext cx="4572000" cy="3429000"/>
            <a:chOff x="2880" y="2160"/>
            <a:chExt cx="2880" cy="2160"/>
          </a:xfrm>
        </p:grpSpPr>
        <p:pic>
          <p:nvPicPr>
            <p:cNvPr id="226312" name="Picture 3" descr="woman_preachers_kne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160"/>
              <a:ext cx="216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3" name="Rectangle 8"/>
            <p:cNvSpPr>
              <a:spLocks noChangeArrowheads="1"/>
            </p:cNvSpPr>
            <p:nvPr/>
          </p:nvSpPr>
          <p:spPr bwMode="auto">
            <a:xfrm>
              <a:off x="2880" y="2160"/>
              <a:ext cx="912" cy="2160"/>
            </a:xfrm>
            <a:prstGeom prst="rect">
              <a:avLst/>
            </a:prstGeom>
            <a:solidFill>
              <a:srgbClr val="67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75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382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effectLst/>
                <a:latin typeface="Arial" charset="0"/>
              </a:rPr>
              <a:t>What should you wives do?</a:t>
            </a:r>
          </a:p>
        </p:txBody>
      </p:sp>
      <p:sp>
        <p:nvSpPr>
          <p:cNvPr id="277515" name="Text Box 11"/>
          <p:cNvSpPr txBox="1">
            <a:spLocks noChangeArrowheads="1"/>
          </p:cNvSpPr>
          <p:nvPr/>
        </p:nvSpPr>
        <p:spPr bwMode="auto">
          <a:xfrm>
            <a:off x="990600" y="2133600"/>
            <a:ext cx="6477000" cy="30464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/>
              <a:t>“</a:t>
            </a:r>
            <a:r>
              <a:rPr lang="en-US" altLang="ja-JP" sz="3200" b="1"/>
              <a:t>Strenuously avoid whatever forms of dress or grooming [that] communicate to the non-Christian world sexual misconduct or idolatrous worship</a:t>
            </a:r>
            <a:r>
              <a:rPr lang="ja-JP" altLang="en-US" sz="3200" b="1"/>
              <a:t>”</a:t>
            </a:r>
            <a:r>
              <a:rPr lang="en-US" altLang="ja-JP" sz="3200" b="1"/>
              <a:t> (</a:t>
            </a:r>
            <a:r>
              <a:rPr lang="en-US" altLang="ja-JP" b="1"/>
              <a:t>Blomberg, 215)</a:t>
            </a:r>
            <a:endParaRPr lang="en-US" sz="3200" b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5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Men Must Do Right</a:t>
            </a:r>
          </a:p>
        </p:txBody>
      </p:sp>
      <p:sp>
        <p:nvSpPr>
          <p:cNvPr id="228354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28355" name="Picture 3" descr="nightwatch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Fathers teach</a:t>
            </a:r>
          </a:p>
        </p:txBody>
      </p:sp>
      <p:pic>
        <p:nvPicPr>
          <p:cNvPr id="230402" name="Picture 2" descr="FathersHeartp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2" descr="fistyello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0" name="Rectangle 8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n-US" sz="6000" b="1">
                <a:latin typeface="Calibri" charset="0"/>
              </a:rPr>
              <a:t>What should you others do?</a:t>
            </a:r>
          </a:p>
        </p:txBody>
      </p:sp>
      <p:sp>
        <p:nvSpPr>
          <p:cNvPr id="232451" name="Rectangle 8"/>
          <p:cNvSpPr txBox="1">
            <a:spLocks/>
          </p:cNvSpPr>
          <p:nvPr/>
        </p:nvSpPr>
        <p:spPr bwMode="auto">
          <a:xfrm>
            <a:off x="6408738" y="1125538"/>
            <a:ext cx="3059112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 b="1">
                <a:solidFill>
                  <a:srgbClr val="984807"/>
                </a:solidFill>
                <a:latin typeface="Calibri" charset="0"/>
              </a:rPr>
              <a:t>Don</a:t>
            </a:r>
            <a:r>
              <a:rPr lang="fr-FR" altLang="ja-JP" sz="5400" b="1">
                <a:solidFill>
                  <a:srgbClr val="984807"/>
                </a:solidFill>
                <a:latin typeface="Calibri" charset="0"/>
              </a:rPr>
              <a:t>'</a:t>
            </a:r>
            <a:r>
              <a:rPr lang="en-US" sz="5400" b="1">
                <a:solidFill>
                  <a:srgbClr val="984807"/>
                </a:solidFill>
                <a:latin typeface="Calibri" charset="0"/>
              </a:rPr>
              <a:t>t Demand Your Rights</a:t>
            </a:r>
            <a:endParaRPr lang="en-US" sz="4000" b="1">
              <a:solidFill>
                <a:srgbClr val="984807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4" descr="hand-reaching-bw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3" name="Rectangle 5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9144001" cy="9906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/>
          <a:lstStyle/>
          <a:p>
            <a:pPr algn="l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Give up your rights to…</a:t>
            </a:r>
            <a:endParaRPr lang="en-US" dirty="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74" name="Rectangle 6"/>
          <p:cNvSpPr>
            <a:spLocks/>
          </p:cNvSpPr>
          <p:nvPr/>
        </p:nvSpPr>
        <p:spPr bwMode="auto">
          <a:xfrm>
            <a:off x="228600" y="1143000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sue another believer (1 Cor. 6)</a:t>
            </a:r>
            <a:endParaRPr lang="en-US" sz="280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77" name="Rectangle 9"/>
          <p:cNvSpPr>
            <a:spLocks/>
          </p:cNvSpPr>
          <p:nvPr/>
        </p:nvSpPr>
        <p:spPr bwMode="auto">
          <a:xfrm>
            <a:off x="228600" y="1919288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marriage or singleness (1 Cor. 7)</a:t>
            </a:r>
            <a:endParaRPr lang="en-US" sz="280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78" name="Rectangle 10"/>
          <p:cNvSpPr>
            <a:spLocks/>
          </p:cNvSpPr>
          <p:nvPr/>
        </p:nvSpPr>
        <p:spPr bwMode="auto">
          <a:xfrm>
            <a:off x="228600" y="2697163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eat food offered to idols (1 Cor. 8)</a:t>
            </a:r>
            <a:endParaRPr lang="en-US" sz="280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79" name="Rectangle 11"/>
          <p:cNvSpPr>
            <a:spLocks/>
          </p:cNvSpPr>
          <p:nvPr/>
        </p:nvSpPr>
        <p:spPr bwMode="auto">
          <a:xfrm>
            <a:off x="228600" y="3473450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practices hindering your witness (1 Cor. 9)</a:t>
            </a:r>
            <a:endParaRPr lang="en-US" sz="280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80" name="Rectangle 12"/>
          <p:cNvSpPr>
            <a:spLocks/>
          </p:cNvSpPr>
          <p:nvPr/>
        </p:nvSpPr>
        <p:spPr bwMode="auto">
          <a:xfrm>
            <a:off x="228600" y="4251325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join pagan celebrations (1 Cor. 10)</a:t>
            </a:r>
            <a:endParaRPr lang="en-US" sz="280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288781" name="Rectangle 13"/>
          <p:cNvSpPr>
            <a:spLocks/>
          </p:cNvSpPr>
          <p:nvPr/>
        </p:nvSpPr>
        <p:spPr bwMode="auto">
          <a:xfrm>
            <a:off x="228600" y="5029200"/>
            <a:ext cx="891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38138" indent="-338138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• deny God</a:t>
            </a:r>
            <a:r>
              <a:rPr lang="fr-FR" altLang="ja-JP" sz="3600" b="1" dirty="0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'</a:t>
            </a:r>
            <a:r>
              <a:rPr lang="en-US" sz="3600" b="1" dirty="0">
                <a:solidFill>
                  <a:schemeClr val="bg1"/>
                </a:solidFill>
                <a:effectLst>
                  <a:glow rad="266700">
                    <a:schemeClr val="tx1">
                      <a:alpha val="96000"/>
                    </a:schemeClr>
                  </a:glow>
                </a:effectLst>
                <a:latin typeface="Calibri" charset="0"/>
              </a:rPr>
              <a:t>s authority structure (1 Cor. 11)</a:t>
            </a:r>
            <a:endParaRPr lang="en-US" sz="2800" dirty="0">
              <a:solidFill>
                <a:schemeClr val="bg1"/>
              </a:solidFill>
              <a:effectLst>
                <a:glow rad="266700">
                  <a:schemeClr val="tx1">
                    <a:alpha val="96000"/>
                  </a:schemeClr>
                </a:glow>
              </a:effectLst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8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8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8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8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8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8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4" grpId="0" build="p" autoUpdateAnimBg="0"/>
      <p:bldP spid="288777" grpId="0" build="p" autoUpdateAnimBg="0"/>
      <p:bldP spid="288778" grpId="0" build="p" autoUpdateAnimBg="0"/>
      <p:bldP spid="288779" grpId="0" build="p" autoUpdateAnimBg="0"/>
      <p:bldP spid="288780" grpId="0" build="p" autoUpdateAnimBg="0"/>
      <p:bldP spid="28878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21D91"/>
              </a:gs>
              <a:gs pos="100000">
                <a:srgbClr val="000000"/>
              </a:gs>
            </a:gsLst>
            <a:lin ang="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161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8620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710" name="Picture 22" descr="ancient-head-cover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2836863"/>
            <a:ext cx="3033712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3505200" y="4495800"/>
            <a:ext cx="1638300" cy="51911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875" rIns="91427" bIns="45875">
            <a:spAutoFit/>
          </a:bodyPr>
          <a:lstStyle>
            <a:lvl1pPr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738"/>
              </a:spcBef>
              <a:buClr>
                <a:srgbClr val="0033CC"/>
              </a:buClr>
              <a:buSzPct val="100000"/>
              <a:buFont typeface="Comic Sans MS" charset="0"/>
              <a:buNone/>
              <a:defRPr/>
            </a:pPr>
            <a:r>
              <a:rPr lang="en-GB" sz="2800" b="1" smtClean="0">
                <a:latin typeface="Comic Sans MS" charset="0"/>
                <a:cs typeface="MS Gothic" charset="0"/>
              </a:rPr>
              <a:t>Corinth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329363" y="4894263"/>
            <a:ext cx="400050" cy="660400"/>
            <a:chOff x="4386" y="3240"/>
            <a:chExt cx="277" cy="472"/>
          </a:xfrm>
        </p:grpSpPr>
        <p:sp>
          <p:nvSpPr>
            <p:cNvPr id="114701" name="Oval 13"/>
            <p:cNvSpPr>
              <a:spLocks noChangeArrowheads="1"/>
            </p:cNvSpPr>
            <p:nvPr/>
          </p:nvSpPr>
          <p:spPr bwMode="auto">
            <a:xfrm>
              <a:off x="4386" y="3240"/>
              <a:ext cx="278" cy="473"/>
            </a:xfrm>
            <a:prstGeom prst="ellipse">
              <a:avLst/>
            </a:prstGeom>
            <a:noFill/>
            <a:ln w="57240">
              <a:solidFill>
                <a:srgbClr val="FFFFFF"/>
              </a:solidFill>
              <a:miter lim="800000"/>
              <a:headEnd/>
              <a:tailEnd/>
            </a:ln>
            <a:effectLst>
              <a:outerShdw blurRad="63500" dist="63504" dir="2216092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702" name="Oval 14"/>
            <p:cNvSpPr>
              <a:spLocks noChangeArrowheads="1"/>
            </p:cNvSpPr>
            <p:nvPr/>
          </p:nvSpPr>
          <p:spPr bwMode="auto">
            <a:xfrm>
              <a:off x="4433" y="3317"/>
              <a:ext cx="180" cy="319"/>
            </a:xfrm>
            <a:prstGeom prst="ellipse">
              <a:avLst/>
            </a:prstGeom>
            <a:solidFill>
              <a:srgbClr val="FC0128"/>
            </a:solidFill>
            <a:ln w="57240">
              <a:solidFill>
                <a:srgbClr val="FFFFFF"/>
              </a:solidFill>
              <a:miter lim="800000"/>
              <a:headEnd/>
              <a:tailEnd/>
            </a:ln>
            <a:effectLst>
              <a:outerShdw blurRad="63500" dist="63504" dir="2216092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1622" name="Freeform 15"/>
          <p:cNvSpPr>
            <a:spLocks noChangeArrowheads="1"/>
          </p:cNvSpPr>
          <p:nvPr/>
        </p:nvSpPr>
        <p:spPr bwMode="auto">
          <a:xfrm>
            <a:off x="6251575" y="5707063"/>
            <a:ext cx="914400" cy="998537"/>
          </a:xfrm>
          <a:custGeom>
            <a:avLst/>
            <a:gdLst>
              <a:gd name="T0" fmla="*/ 479425 w 576"/>
              <a:gd name="T1" fmla="*/ 846137 h 629"/>
              <a:gd name="T2" fmla="*/ 415925 w 576"/>
              <a:gd name="T3" fmla="*/ 731837 h 629"/>
              <a:gd name="T4" fmla="*/ 377825 w 576"/>
              <a:gd name="T5" fmla="*/ 693737 h 629"/>
              <a:gd name="T6" fmla="*/ 327025 w 576"/>
              <a:gd name="T7" fmla="*/ 617537 h 629"/>
              <a:gd name="T8" fmla="*/ 149225 w 576"/>
              <a:gd name="T9" fmla="*/ 414337 h 629"/>
              <a:gd name="T10" fmla="*/ 98425 w 576"/>
              <a:gd name="T11" fmla="*/ 338137 h 629"/>
              <a:gd name="T12" fmla="*/ 73025 w 576"/>
              <a:gd name="T13" fmla="*/ 198437 h 629"/>
              <a:gd name="T14" fmla="*/ 9525 w 576"/>
              <a:gd name="T15" fmla="*/ 84137 h 629"/>
              <a:gd name="T16" fmla="*/ 85725 w 576"/>
              <a:gd name="T17" fmla="*/ 46037 h 629"/>
              <a:gd name="T18" fmla="*/ 111125 w 576"/>
              <a:gd name="T19" fmla="*/ 134937 h 629"/>
              <a:gd name="T20" fmla="*/ 200025 w 576"/>
              <a:gd name="T21" fmla="*/ 287337 h 629"/>
              <a:gd name="T22" fmla="*/ 276225 w 576"/>
              <a:gd name="T23" fmla="*/ 338137 h 629"/>
              <a:gd name="T24" fmla="*/ 352425 w 576"/>
              <a:gd name="T25" fmla="*/ 427037 h 629"/>
              <a:gd name="T26" fmla="*/ 365125 w 576"/>
              <a:gd name="T27" fmla="*/ 173037 h 629"/>
              <a:gd name="T28" fmla="*/ 403225 w 576"/>
              <a:gd name="T29" fmla="*/ 185737 h 629"/>
              <a:gd name="T30" fmla="*/ 377825 w 576"/>
              <a:gd name="T31" fmla="*/ 312737 h 629"/>
              <a:gd name="T32" fmla="*/ 403225 w 576"/>
              <a:gd name="T33" fmla="*/ 414337 h 629"/>
              <a:gd name="T34" fmla="*/ 530225 w 576"/>
              <a:gd name="T35" fmla="*/ 465137 h 629"/>
              <a:gd name="T36" fmla="*/ 568325 w 576"/>
              <a:gd name="T37" fmla="*/ 503237 h 629"/>
              <a:gd name="T38" fmla="*/ 619125 w 576"/>
              <a:gd name="T39" fmla="*/ 617537 h 629"/>
              <a:gd name="T40" fmla="*/ 695325 w 576"/>
              <a:gd name="T41" fmla="*/ 655637 h 629"/>
              <a:gd name="T42" fmla="*/ 784225 w 576"/>
              <a:gd name="T43" fmla="*/ 757237 h 629"/>
              <a:gd name="T44" fmla="*/ 860425 w 576"/>
              <a:gd name="T45" fmla="*/ 782637 h 629"/>
              <a:gd name="T46" fmla="*/ 898525 w 576"/>
              <a:gd name="T47" fmla="*/ 922337 h 629"/>
              <a:gd name="T48" fmla="*/ 746125 w 576"/>
              <a:gd name="T49" fmla="*/ 960437 h 629"/>
              <a:gd name="T50" fmla="*/ 669925 w 576"/>
              <a:gd name="T51" fmla="*/ 985837 h 629"/>
              <a:gd name="T52" fmla="*/ 631825 w 576"/>
              <a:gd name="T53" fmla="*/ 998537 h 629"/>
              <a:gd name="T54" fmla="*/ 479425 w 576"/>
              <a:gd name="T55" fmla="*/ 935037 h 629"/>
              <a:gd name="T56" fmla="*/ 479425 w 576"/>
              <a:gd name="T57" fmla="*/ 84613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6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Rectangle 16"/>
          <p:cNvSpPr>
            <a:spLocks noChangeArrowheads="1"/>
          </p:cNvSpPr>
          <p:nvPr/>
        </p:nvSpPr>
        <p:spPr bwMode="auto">
          <a:xfrm>
            <a:off x="571500" y="850900"/>
            <a:ext cx="7950200" cy="5829300"/>
          </a:xfrm>
          <a:prstGeom prst="rect">
            <a:avLst/>
          </a:prstGeom>
          <a:noFill/>
          <a:ln w="7632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5829300" y="4291013"/>
            <a:ext cx="1433513" cy="400050"/>
          </a:xfrm>
          <a:prstGeom prst="rect">
            <a:avLst/>
          </a:prstGeom>
          <a:solidFill>
            <a:srgbClr val="022178"/>
          </a:solidFill>
          <a:ln w="76320">
            <a:solidFill>
              <a:srgbClr val="A50021"/>
            </a:solidFill>
            <a:miter lim="800000"/>
            <a:headEnd/>
            <a:tailEnd/>
          </a:ln>
          <a:effectLst>
            <a:outerShdw blurRad="63500" dist="81185" dir="3078031" algn="ctr" rotWithShape="0">
              <a:srgbClr val="000000"/>
            </a:outerShdw>
          </a:effectLst>
        </p:spPr>
        <p:txBody>
          <a:bodyPr lIns="91427" tIns="45875" rIns="91427" bIns="45875">
            <a:spAutoFit/>
          </a:bodyPr>
          <a:lstStyle>
            <a:lvl1pPr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238"/>
              </a:spcBef>
              <a:buClr>
                <a:srgbClr val="66CCFF"/>
              </a:buClr>
              <a:buSzPct val="100000"/>
              <a:buFont typeface="Comic Sans MS" charset="0"/>
              <a:buNone/>
              <a:defRPr/>
            </a:pPr>
            <a:r>
              <a:rPr lang="en-GB" sz="2000" b="1" dirty="0" smtClean="0">
                <a:latin typeface="Comic Sans MS" charset="0"/>
                <a:cs typeface="MS Gothic" charset="0"/>
              </a:rPr>
              <a:t>ISRAEL</a:t>
            </a:r>
          </a:p>
        </p:txBody>
      </p:sp>
      <p:sp>
        <p:nvSpPr>
          <p:cNvPr id="111625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445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latin typeface="Arial Black" charset="0"/>
              </a:rPr>
              <a:t>Who wore head coverings?</a:t>
            </a:r>
            <a:endParaRPr lang="en-US">
              <a:latin typeface="Arial Black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762000" y="2362200"/>
            <a:ext cx="2416175" cy="2978150"/>
            <a:chOff x="480" y="1488"/>
            <a:chExt cx="1522" cy="1876"/>
          </a:xfrm>
        </p:grpSpPr>
        <p:pic>
          <p:nvPicPr>
            <p:cNvPr id="111628" name="Picture 23" descr="Coveri4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88"/>
              <a:ext cx="1522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9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1152" y="1728"/>
              <a:ext cx="480" cy="79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blurRad="63500" dist="53882" dir="2700000" algn="ctr" rotWithShape="0">
                      <a:srgbClr val="9999FF"/>
                    </a:outerShdw>
                  </a:effectLst>
                  <a:latin typeface="Impact"/>
                  <a:ea typeface="Impact"/>
                  <a:cs typeface="Impact"/>
                </a:rPr>
                <a:t>?</a:t>
              </a:r>
              <a:endPara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endParaRPr>
            </a:p>
          </p:txBody>
        </p:sp>
      </p:grp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6705600" y="3048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875" rIns="91427" bIns="45875">
            <a:spAutoFit/>
          </a:bodyPr>
          <a:lstStyle>
            <a:lvl1pPr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09575"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0738" algn="l"/>
                <a:tab pos="1641475" algn="l"/>
                <a:tab pos="2462213" algn="l"/>
                <a:tab pos="3282950" algn="l"/>
                <a:tab pos="4103688" algn="l"/>
                <a:tab pos="4922838" algn="l"/>
                <a:tab pos="5743575" algn="l"/>
                <a:tab pos="6564313" algn="l"/>
                <a:tab pos="7385050" algn="l"/>
                <a:tab pos="8205788" algn="l"/>
                <a:tab pos="9026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238"/>
              </a:spcBef>
              <a:buClr>
                <a:srgbClr val="0033CC"/>
              </a:buClr>
              <a:buSzPct val="100000"/>
              <a:buFont typeface="Comic Sans MS" charset="0"/>
              <a:buNone/>
              <a:defRPr/>
            </a:pPr>
            <a:r>
              <a:rPr lang="en-GB" sz="3600" b="1" dirty="0" smtClean="0">
                <a:effectLst>
                  <a:glow rad="254000">
                    <a:schemeClr val="bg1">
                      <a:alpha val="93000"/>
                    </a:schemeClr>
                  </a:glow>
                </a:effectLst>
                <a:latin typeface="Comic Sans MS" charset="0"/>
                <a:cs typeface="MS Gothic" charset="0"/>
              </a:rPr>
              <a:t>ASSYRIA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46" name="Rectangle 3"/>
          <p:cNvSpPr>
            <a:spLocks noGrp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3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3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1 Corinthians 11:2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NLT</a:t>
            </a:r>
          </a:p>
        </p:txBody>
      </p:sp>
      <p:sp>
        <p:nvSpPr>
          <p:cNvPr id="113667" name="Rectangle 3"/>
          <p:cNvSpPr txBox="1">
            <a:spLocks/>
          </p:cNvSpPr>
          <p:nvPr/>
        </p:nvSpPr>
        <p:spPr bwMode="auto">
          <a:xfrm>
            <a:off x="2743200" y="1600200"/>
            <a:ext cx="64008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baseline="30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I am so glad that you always keep me in your thoughts, and that you are following the teachings I passed on to you.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4" name="Rectangle 3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Black</a:t>
            </a:r>
            <a:endParaRPr lang="en-US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4043</TotalTime>
  <Words>1735</Words>
  <Application>Microsoft Macintosh PowerPoint</Application>
  <PresentationFormat>On-screen Show (4:3)</PresentationFormat>
  <Paragraphs>239</Paragraphs>
  <Slides>71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71</vt:i4>
      </vt:variant>
    </vt:vector>
  </HeadingPairs>
  <TitlesOfParts>
    <vt:vector size="97" baseType="lpstr">
      <vt:lpstr>Arial</vt:lpstr>
      <vt:lpstr>ＭＳ Ｐゴシック</vt:lpstr>
      <vt:lpstr>Calibri</vt:lpstr>
      <vt:lpstr>Verdana</vt:lpstr>
      <vt:lpstr>Wingdings</vt:lpstr>
      <vt:lpstr>Tahoma</vt:lpstr>
      <vt:lpstr>Arial Black</vt:lpstr>
      <vt:lpstr>Times New Roman</vt:lpstr>
      <vt:lpstr>Osaka</vt:lpstr>
      <vt:lpstr>Comic Sans MS</vt:lpstr>
      <vt:lpstr>Times</vt:lpstr>
      <vt:lpstr>Geneva</vt:lpstr>
      <vt:lpstr>Papyrus</vt:lpstr>
      <vt:lpstr>Arial-BoldMT</vt:lpstr>
      <vt:lpstr>2_Office Theme</vt:lpstr>
      <vt:lpstr>Globe</vt:lpstr>
      <vt:lpstr>Compass</vt:lpstr>
      <vt:lpstr>Default Design</vt:lpstr>
      <vt:lpstr>Blank Presentation</vt:lpstr>
      <vt:lpstr>Frame</vt:lpstr>
      <vt:lpstr>Ripple</vt:lpstr>
      <vt:lpstr>1_Office Theme</vt:lpstr>
      <vt:lpstr>Office Theme</vt:lpstr>
      <vt:lpstr>Beam</vt:lpstr>
      <vt:lpstr>1_Ripple</vt:lpstr>
      <vt:lpstr>1_Orbit</vt:lpstr>
      <vt:lpstr>Veils, Tales, &amp; Females</vt:lpstr>
      <vt:lpstr>England, 1998</vt:lpstr>
      <vt:lpstr>Black</vt:lpstr>
      <vt:lpstr>Black</vt:lpstr>
      <vt:lpstr>WOW</vt:lpstr>
      <vt:lpstr>My, how language has changed…</vt:lpstr>
      <vt:lpstr>Who wore head coverings?</vt:lpstr>
      <vt:lpstr>1 Corinthians 11:2 NLT</vt:lpstr>
      <vt:lpstr>Black</vt:lpstr>
      <vt:lpstr>Towards the Main Idea…</vt:lpstr>
      <vt:lpstr>I. Resisting sex distinctions shames our authorities.</vt:lpstr>
      <vt:lpstr>Why maintain distinctions?</vt:lpstr>
      <vt:lpstr>God's Authority Structure</vt:lpstr>
      <vt:lpstr>What does “head” mean?</vt:lpstr>
      <vt:lpstr>What does “head” mean?</vt:lpstr>
      <vt:lpstr>Black</vt:lpstr>
      <vt:lpstr>God's Authority Structure</vt:lpstr>
      <vt:lpstr>1 Corinthians 11:4 NLT</vt:lpstr>
      <vt:lpstr>Wayne Grudem's  Definition of Prophecy</vt:lpstr>
      <vt:lpstr>What is Prophecy? </vt:lpstr>
      <vt:lpstr>1 Corinthians 11:4 NLT</vt:lpstr>
      <vt:lpstr>1 Corinthians 11:5-6 NLT</vt:lpstr>
      <vt:lpstr>Flowing Hair</vt:lpstr>
      <vt:lpstr>Bald Mona Lisa</vt:lpstr>
      <vt:lpstr>Bald Hair</vt:lpstr>
      <vt:lpstr>Should women worship with the veil?</vt:lpstr>
      <vt:lpstr>Veils at a wedding are beautiful…</vt:lpstr>
      <vt:lpstr>In most societies today, head coverings send the wrong signal––that we are out of touch with societal convention</vt:lpstr>
      <vt:lpstr>B.  Today we must honor our authorities during worship.</vt:lpstr>
      <vt:lpstr>Michael Jackson</vt:lpstr>
      <vt:lpstr>Black</vt:lpstr>
      <vt:lpstr>B.  Today we must honor our authorities during worship.</vt:lpstr>
      <vt:lpstr>1 Timothy 2:11-15</vt:lpstr>
      <vt:lpstr>B.  Today we must honor our authorities during worship.</vt:lpstr>
      <vt:lpstr>I. Resisting sex distinctions shames our authorities.</vt:lpstr>
      <vt:lpstr>II.  A wife should let her husband lead due to the creation order</vt:lpstr>
      <vt:lpstr>A. A wife's head covering at Corinth showed the husband's leadership since creation (7-12)</vt:lpstr>
      <vt:lpstr>1 Corinthians 11:7 NLT</vt:lpstr>
      <vt:lpstr>Equality of Sexes</vt:lpstr>
      <vt:lpstr>Did Jewish men cover their heads during prayer in NT times?</vt:lpstr>
      <vt:lpstr>Women in Corinth were to pray with a head covering because husbands have always led their wives (8-10)</vt:lpstr>
      <vt:lpstr>1 Corinthians 11:8-10 NLT</vt:lpstr>
      <vt:lpstr>1 Corinthians 11:11-12 NLT</vt:lpstr>
      <vt:lpstr>In the Lord, however,  woman is not independent of man, nor is man independent of woman. 1 Corinthians 11:11</vt:lpstr>
      <vt:lpstr>1 Corinthians 11:11-12 NLT</vt:lpstr>
      <vt:lpstr>B.  Wives today must respect their husband's leadership.</vt:lpstr>
      <vt:lpstr>Wife, respect your husband.   Husband, love your wife!</vt:lpstr>
      <vt:lpstr>Black</vt:lpstr>
      <vt:lpstr>"Workers at home" (Titus 2:4-5 NLT)</vt:lpstr>
      <vt:lpstr>"Submit to husband" (Titus 2:4-5 NLT)</vt:lpstr>
      <vt:lpstr>III. Don't hinder your witness by blurring the sexes</vt:lpstr>
      <vt:lpstr>Don't blur proper roles of…</vt:lpstr>
      <vt:lpstr>1 Corinthians 11:13 NLT</vt:lpstr>
      <vt:lpstr>Prayer with head uncovered</vt:lpstr>
      <vt:lpstr>Don't blur proper roles of…</vt:lpstr>
      <vt:lpstr>1 Corinthians 11:14-15 NLT</vt:lpstr>
      <vt:lpstr>Quellendorf, Germany</vt:lpstr>
      <vt:lpstr>Look your part</vt:lpstr>
      <vt:lpstr>Don't blur proper roles of…</vt:lpstr>
      <vt:lpstr>1 Corinthians 11:16 NLT</vt:lpstr>
      <vt:lpstr>Black</vt:lpstr>
      <vt:lpstr>It can be better!</vt:lpstr>
      <vt:lpstr>PowerPoint Presentation</vt:lpstr>
      <vt:lpstr>PowerPoint Presentation</vt:lpstr>
      <vt:lpstr>What should you wives do?</vt:lpstr>
      <vt:lpstr>Men Must Do Right</vt:lpstr>
      <vt:lpstr>Fathers teach</vt:lpstr>
      <vt:lpstr>What should you others do?</vt:lpstr>
      <vt:lpstr>Give up your rights to…</vt:lpstr>
      <vt:lpstr>Black</vt:lpstr>
      <vt:lpstr>NT Preaching link at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Veils, Tales, &amp; Females</dc:title>
  <dc:creator>Rick Griffith</dc:creator>
  <cp:lastModifiedBy>Rick Griffith</cp:lastModifiedBy>
  <cp:revision>257</cp:revision>
  <dcterms:created xsi:type="dcterms:W3CDTF">2008-06-04T13:51:58Z</dcterms:created>
  <dcterms:modified xsi:type="dcterms:W3CDTF">2017-07-12T12:54:11Z</dcterms:modified>
</cp:coreProperties>
</file>